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344" r:id="rId2"/>
    <p:sldId id="446" r:id="rId3"/>
    <p:sldId id="469" r:id="rId4"/>
    <p:sldId id="471" r:id="rId5"/>
    <p:sldId id="478" r:id="rId6"/>
    <p:sldId id="473" r:id="rId7"/>
    <p:sldId id="474" r:id="rId8"/>
    <p:sldId id="475" r:id="rId9"/>
    <p:sldId id="476" r:id="rId10"/>
    <p:sldId id="477" r:id="rId11"/>
    <p:sldId id="479" r:id="rId12"/>
    <p:sldId id="480" r:id="rId13"/>
    <p:sldId id="481" r:id="rId14"/>
    <p:sldId id="482" r:id="rId15"/>
    <p:sldId id="483" r:id="rId16"/>
    <p:sldId id="450" r:id="rId17"/>
    <p:sldId id="484" r:id="rId18"/>
    <p:sldId id="485" r:id="rId19"/>
    <p:sldId id="487" r:id="rId20"/>
    <p:sldId id="504" r:id="rId21"/>
    <p:sldId id="453" r:id="rId22"/>
    <p:sldId id="454" r:id="rId23"/>
    <p:sldId id="501" r:id="rId24"/>
    <p:sldId id="490" r:id="rId25"/>
    <p:sldId id="491" r:id="rId26"/>
    <p:sldId id="493" r:id="rId27"/>
    <p:sldId id="494" r:id="rId28"/>
    <p:sldId id="498" r:id="rId29"/>
    <p:sldId id="499" r:id="rId30"/>
    <p:sldId id="500" r:id="rId31"/>
    <p:sldId id="502" r:id="rId32"/>
    <p:sldId id="503" r:id="rId33"/>
  </p:sldIdLst>
  <p:sldSz cx="9144000" cy="6858000" type="screen4x3"/>
  <p:notesSz cx="6797675" cy="987266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9104" autoAdjust="0"/>
  </p:normalViewPr>
  <p:slideViewPr>
    <p:cSldViewPr>
      <p:cViewPr>
        <p:scale>
          <a:sx n="89" d="100"/>
          <a:sy n="89" d="100"/>
        </p:scale>
        <p:origin x="-72" y="426"/>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1980"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6" name="Shape 96"/>
          <p:cNvSpPr>
            <a:spLocks noGrp="1" noRot="1" noChangeAspect="1"/>
          </p:cNvSpPr>
          <p:nvPr>
            <p:ph type="sldImg"/>
          </p:nvPr>
        </p:nvSpPr>
        <p:spPr>
          <a:xfrm>
            <a:off x="931863" y="741363"/>
            <a:ext cx="4933950" cy="3702050"/>
          </a:xfrm>
          <a:prstGeom prst="rect">
            <a:avLst/>
          </a:prstGeom>
        </p:spPr>
        <p:txBody>
          <a:bodyPr/>
          <a:lstStyle/>
          <a:p>
            <a:endParaRPr/>
          </a:p>
        </p:txBody>
      </p:sp>
      <p:sp>
        <p:nvSpPr>
          <p:cNvPr id="97" name="Shape 97"/>
          <p:cNvSpPr>
            <a:spLocks noGrp="1"/>
          </p:cNvSpPr>
          <p:nvPr>
            <p:ph type="body" sz="quarter" idx="1"/>
          </p:nvPr>
        </p:nvSpPr>
        <p:spPr>
          <a:xfrm>
            <a:off x="906357" y="4689516"/>
            <a:ext cx="4984962" cy="4442699"/>
          </a:xfrm>
          <a:prstGeom prst="rect">
            <a:avLst/>
          </a:prstGeom>
        </p:spPr>
        <p:txBody>
          <a:bodyPr/>
          <a:lstStyle/>
          <a:p>
            <a:endParaRPr/>
          </a:p>
        </p:txBody>
      </p:sp>
    </p:spTree>
    <p:extLst>
      <p:ext uri="{BB962C8B-B14F-4D97-AF65-F5344CB8AC3E}">
        <p14:creationId xmlns:p14="http://schemas.microsoft.com/office/powerpoint/2010/main" val="1702317694"/>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fontAlgn="auto" latinLnBrk="0" hangingPunct="0">
              <a:lnSpc>
                <a:spcPct val="100000"/>
              </a:lnSpc>
              <a:spcBef>
                <a:spcPts val="0"/>
              </a:spcBef>
              <a:spcAft>
                <a:spcPts val="0"/>
              </a:spcAft>
              <a:buClrTx/>
              <a:buSzTx/>
              <a:buFontTx/>
              <a:buNone/>
              <a:tabLst/>
            </a:pPr>
            <a:r>
              <a:rPr kumimoji="0" lang="ru-RU" sz="1200" b="1" i="0" u="none" strike="noStrike" cap="none" spc="0" normalizeH="0" baseline="0" dirty="0" smtClean="0">
                <a:ln>
                  <a:noFill/>
                </a:ln>
                <a:solidFill>
                  <a:srgbClr val="FF0000"/>
                </a:solidFill>
                <a:effectLst/>
                <a:uFillTx/>
                <a:latin typeface="Arial"/>
                <a:ea typeface="Arial"/>
                <a:cs typeface="Arial"/>
                <a:sym typeface="Arial"/>
              </a:rPr>
              <a:t>Показатели из региональных составляющих федеральных</a:t>
            </a:r>
            <a:r>
              <a:rPr kumimoji="0" lang="ru-RU" sz="1200" b="1" i="0" u="none" strike="noStrike" cap="none" spc="0" normalizeH="0" dirty="0" smtClean="0">
                <a:ln>
                  <a:noFill/>
                </a:ln>
                <a:solidFill>
                  <a:srgbClr val="FF0000"/>
                </a:solidFill>
                <a:effectLst/>
                <a:uFillTx/>
                <a:latin typeface="Arial"/>
                <a:ea typeface="Arial"/>
                <a:cs typeface="Arial"/>
                <a:sym typeface="Arial"/>
              </a:rPr>
              <a:t> проектов, </a:t>
            </a:r>
          </a:p>
          <a:p>
            <a:pPr marL="0" marR="0" indent="0" algn="l" defTabSz="914400" rtl="0" fontAlgn="auto" latinLnBrk="0" hangingPunct="0">
              <a:lnSpc>
                <a:spcPct val="100000"/>
              </a:lnSpc>
              <a:spcBef>
                <a:spcPts val="0"/>
              </a:spcBef>
              <a:spcAft>
                <a:spcPts val="0"/>
              </a:spcAft>
              <a:buClrTx/>
              <a:buSzTx/>
              <a:buFontTx/>
              <a:buNone/>
              <a:tabLst/>
            </a:pPr>
            <a:r>
              <a:rPr kumimoji="0" lang="ru-RU" sz="1200" b="1" i="0" u="none" strike="noStrike" cap="none" spc="0" normalizeH="0" dirty="0" smtClean="0">
                <a:ln>
                  <a:noFill/>
                </a:ln>
                <a:solidFill>
                  <a:srgbClr val="FF0000"/>
                </a:solidFill>
                <a:effectLst/>
                <a:uFillTx/>
                <a:latin typeface="Arial"/>
                <a:ea typeface="Arial"/>
                <a:cs typeface="Arial"/>
                <a:sym typeface="Arial"/>
              </a:rPr>
              <a:t>входящих в данный национальный проект (по данному МО). Базу заполняем.</a:t>
            </a:r>
            <a:endParaRPr kumimoji="0" lang="ru-RU" sz="1200" b="1" i="0" u="none" strike="noStrike" cap="none" spc="0" normalizeH="0" baseline="0" dirty="0" smtClean="0">
              <a:ln>
                <a:noFill/>
              </a:ln>
              <a:solidFill>
                <a:srgbClr val="FF0000"/>
              </a:solidFill>
              <a:effectLst/>
              <a:uFillTx/>
              <a:latin typeface="Arial"/>
              <a:ea typeface="Arial"/>
              <a:cs typeface="Arial"/>
              <a:sym typeface="Arial"/>
            </a:endParaRPr>
          </a:p>
          <a:p>
            <a:endParaRPr lang="ru-RU" dirty="0"/>
          </a:p>
        </p:txBody>
      </p:sp>
    </p:spTree>
    <p:extLst>
      <p:ext uri="{BB962C8B-B14F-4D97-AF65-F5344CB8AC3E}">
        <p14:creationId xmlns:p14="http://schemas.microsoft.com/office/powerpoint/2010/main" val="1418236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fontAlgn="auto" latinLnBrk="0" hangingPunct="0">
              <a:lnSpc>
                <a:spcPct val="100000"/>
              </a:lnSpc>
              <a:spcBef>
                <a:spcPts val="0"/>
              </a:spcBef>
              <a:spcAft>
                <a:spcPts val="0"/>
              </a:spcAft>
              <a:buClrTx/>
              <a:buSzTx/>
              <a:buFontTx/>
              <a:buNone/>
              <a:tabLst/>
            </a:pPr>
            <a:r>
              <a:rPr kumimoji="0" lang="ru-RU" sz="1200" b="1" i="0" u="none" strike="noStrike" cap="none" spc="0" normalizeH="0" baseline="0" dirty="0" smtClean="0">
                <a:ln>
                  <a:noFill/>
                </a:ln>
                <a:solidFill>
                  <a:srgbClr val="FF0000"/>
                </a:solidFill>
                <a:effectLst/>
                <a:uFillTx/>
                <a:latin typeface="Arial"/>
                <a:ea typeface="Arial"/>
                <a:cs typeface="Arial"/>
                <a:sym typeface="Arial"/>
              </a:rPr>
              <a:t>Показатели из региональных составляющих федеральных</a:t>
            </a:r>
            <a:r>
              <a:rPr kumimoji="0" lang="ru-RU" sz="1200" b="1" i="0" u="none" strike="noStrike" cap="none" spc="0" normalizeH="0" dirty="0" smtClean="0">
                <a:ln>
                  <a:noFill/>
                </a:ln>
                <a:solidFill>
                  <a:srgbClr val="FF0000"/>
                </a:solidFill>
                <a:effectLst/>
                <a:uFillTx/>
                <a:latin typeface="Arial"/>
                <a:ea typeface="Arial"/>
                <a:cs typeface="Arial"/>
                <a:sym typeface="Arial"/>
              </a:rPr>
              <a:t> проектов, </a:t>
            </a:r>
          </a:p>
          <a:p>
            <a:pPr marL="0" marR="0" indent="0" algn="l" defTabSz="914400" rtl="0" fontAlgn="auto" latinLnBrk="0" hangingPunct="0">
              <a:lnSpc>
                <a:spcPct val="100000"/>
              </a:lnSpc>
              <a:spcBef>
                <a:spcPts val="0"/>
              </a:spcBef>
              <a:spcAft>
                <a:spcPts val="0"/>
              </a:spcAft>
              <a:buClrTx/>
              <a:buSzTx/>
              <a:buFontTx/>
              <a:buNone/>
              <a:tabLst/>
            </a:pPr>
            <a:r>
              <a:rPr kumimoji="0" lang="ru-RU" sz="1200" b="1" i="0" u="none" strike="noStrike" cap="none" spc="0" normalizeH="0" dirty="0" smtClean="0">
                <a:ln>
                  <a:noFill/>
                </a:ln>
                <a:solidFill>
                  <a:srgbClr val="FF0000"/>
                </a:solidFill>
                <a:effectLst/>
                <a:uFillTx/>
                <a:latin typeface="Arial"/>
                <a:ea typeface="Arial"/>
                <a:cs typeface="Arial"/>
                <a:sym typeface="Arial"/>
              </a:rPr>
              <a:t>входящих в данный национальный проект (по данному МО). Базу заполняем.</a:t>
            </a:r>
            <a:endParaRPr kumimoji="0" lang="ru-RU" sz="1200" b="1" i="0" u="none" strike="noStrike" cap="none" spc="0" normalizeH="0" baseline="0" dirty="0" smtClean="0">
              <a:ln>
                <a:noFill/>
              </a:ln>
              <a:solidFill>
                <a:srgbClr val="FF0000"/>
              </a:solidFill>
              <a:effectLst/>
              <a:uFillTx/>
              <a:latin typeface="Arial"/>
              <a:ea typeface="Arial"/>
              <a:cs typeface="Arial"/>
              <a:sym typeface="Arial"/>
            </a:endParaRPr>
          </a:p>
          <a:p>
            <a:endParaRPr lang="ru-RU" dirty="0"/>
          </a:p>
        </p:txBody>
      </p:sp>
    </p:spTree>
    <p:extLst>
      <p:ext uri="{BB962C8B-B14F-4D97-AF65-F5344CB8AC3E}">
        <p14:creationId xmlns:p14="http://schemas.microsoft.com/office/powerpoint/2010/main" val="1418236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fontAlgn="auto" latinLnBrk="0" hangingPunct="0">
              <a:lnSpc>
                <a:spcPct val="100000"/>
              </a:lnSpc>
              <a:spcBef>
                <a:spcPts val="0"/>
              </a:spcBef>
              <a:spcAft>
                <a:spcPts val="0"/>
              </a:spcAft>
              <a:buClrTx/>
              <a:buSzTx/>
              <a:buFontTx/>
              <a:buNone/>
              <a:tabLst/>
            </a:pPr>
            <a:r>
              <a:rPr kumimoji="0" lang="ru-RU" sz="1200" b="1" i="0" u="none" strike="noStrike" cap="none" spc="0" normalizeH="0" baseline="0" dirty="0" smtClean="0">
                <a:ln>
                  <a:noFill/>
                </a:ln>
                <a:solidFill>
                  <a:srgbClr val="FF0000"/>
                </a:solidFill>
                <a:effectLst/>
                <a:uFillTx/>
                <a:latin typeface="Arial"/>
                <a:ea typeface="Arial"/>
                <a:cs typeface="Arial"/>
                <a:sym typeface="Arial"/>
              </a:rPr>
              <a:t>Показатели из региональных составляющих федеральных</a:t>
            </a:r>
            <a:r>
              <a:rPr kumimoji="0" lang="ru-RU" sz="1200" b="1" i="0" u="none" strike="noStrike" cap="none" spc="0" normalizeH="0" dirty="0" smtClean="0">
                <a:ln>
                  <a:noFill/>
                </a:ln>
                <a:solidFill>
                  <a:srgbClr val="FF0000"/>
                </a:solidFill>
                <a:effectLst/>
                <a:uFillTx/>
                <a:latin typeface="Arial"/>
                <a:ea typeface="Arial"/>
                <a:cs typeface="Arial"/>
                <a:sym typeface="Arial"/>
              </a:rPr>
              <a:t> проектов, </a:t>
            </a:r>
          </a:p>
          <a:p>
            <a:pPr marL="0" marR="0" indent="0" algn="l" defTabSz="914400" rtl="0" fontAlgn="auto" latinLnBrk="0" hangingPunct="0">
              <a:lnSpc>
                <a:spcPct val="100000"/>
              </a:lnSpc>
              <a:spcBef>
                <a:spcPts val="0"/>
              </a:spcBef>
              <a:spcAft>
                <a:spcPts val="0"/>
              </a:spcAft>
              <a:buClrTx/>
              <a:buSzTx/>
              <a:buFontTx/>
              <a:buNone/>
              <a:tabLst/>
            </a:pPr>
            <a:r>
              <a:rPr kumimoji="0" lang="ru-RU" sz="1200" b="1" i="0" u="none" strike="noStrike" cap="none" spc="0" normalizeH="0" dirty="0" smtClean="0">
                <a:ln>
                  <a:noFill/>
                </a:ln>
                <a:solidFill>
                  <a:srgbClr val="FF0000"/>
                </a:solidFill>
                <a:effectLst/>
                <a:uFillTx/>
                <a:latin typeface="Arial"/>
                <a:ea typeface="Arial"/>
                <a:cs typeface="Arial"/>
                <a:sym typeface="Arial"/>
              </a:rPr>
              <a:t>входящих в данный национальный проект (по данному МО). Базу заполняем.</a:t>
            </a:r>
            <a:endParaRPr kumimoji="0" lang="ru-RU" sz="1200" b="1" i="0" u="none" strike="noStrike" cap="none" spc="0" normalizeH="0" baseline="0" dirty="0" smtClean="0">
              <a:ln>
                <a:noFill/>
              </a:ln>
              <a:solidFill>
                <a:srgbClr val="FF0000"/>
              </a:solidFill>
              <a:effectLst/>
              <a:uFillTx/>
              <a:latin typeface="Arial"/>
              <a:ea typeface="Arial"/>
              <a:cs typeface="Arial"/>
              <a:sym typeface="Arial"/>
            </a:endParaRPr>
          </a:p>
          <a:p>
            <a:endParaRPr lang="ru-RU" dirty="0"/>
          </a:p>
        </p:txBody>
      </p:sp>
    </p:spTree>
    <p:extLst>
      <p:ext uri="{BB962C8B-B14F-4D97-AF65-F5344CB8AC3E}">
        <p14:creationId xmlns:p14="http://schemas.microsoft.com/office/powerpoint/2010/main" val="1418236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fontAlgn="auto" latinLnBrk="0" hangingPunct="0">
              <a:lnSpc>
                <a:spcPct val="100000"/>
              </a:lnSpc>
              <a:spcBef>
                <a:spcPts val="0"/>
              </a:spcBef>
              <a:spcAft>
                <a:spcPts val="0"/>
              </a:spcAft>
              <a:buClrTx/>
              <a:buSzTx/>
              <a:buFontTx/>
              <a:buNone/>
              <a:tabLst/>
            </a:pPr>
            <a:r>
              <a:rPr kumimoji="0" lang="ru-RU" sz="1200" b="1" i="0" u="none" strike="noStrike" cap="none" spc="0" normalizeH="0" baseline="0" dirty="0" smtClean="0">
                <a:ln>
                  <a:noFill/>
                </a:ln>
                <a:solidFill>
                  <a:srgbClr val="FF0000"/>
                </a:solidFill>
                <a:effectLst/>
                <a:uFillTx/>
                <a:latin typeface="Arial"/>
                <a:ea typeface="Arial"/>
                <a:cs typeface="Arial"/>
                <a:sym typeface="Arial"/>
              </a:rPr>
              <a:t>Показатели из региональных составляющих федеральных</a:t>
            </a:r>
            <a:r>
              <a:rPr kumimoji="0" lang="ru-RU" sz="1200" b="1" i="0" u="none" strike="noStrike" cap="none" spc="0" normalizeH="0" dirty="0" smtClean="0">
                <a:ln>
                  <a:noFill/>
                </a:ln>
                <a:solidFill>
                  <a:srgbClr val="FF0000"/>
                </a:solidFill>
                <a:effectLst/>
                <a:uFillTx/>
                <a:latin typeface="Arial"/>
                <a:ea typeface="Arial"/>
                <a:cs typeface="Arial"/>
                <a:sym typeface="Arial"/>
              </a:rPr>
              <a:t> проектов, </a:t>
            </a:r>
          </a:p>
          <a:p>
            <a:pPr marL="0" marR="0" indent="0" algn="l" defTabSz="914400" rtl="0" fontAlgn="auto" latinLnBrk="0" hangingPunct="0">
              <a:lnSpc>
                <a:spcPct val="100000"/>
              </a:lnSpc>
              <a:spcBef>
                <a:spcPts val="0"/>
              </a:spcBef>
              <a:spcAft>
                <a:spcPts val="0"/>
              </a:spcAft>
              <a:buClrTx/>
              <a:buSzTx/>
              <a:buFontTx/>
              <a:buNone/>
              <a:tabLst/>
            </a:pPr>
            <a:r>
              <a:rPr kumimoji="0" lang="ru-RU" sz="1200" b="1" i="0" u="none" strike="noStrike" cap="none" spc="0" normalizeH="0" dirty="0" smtClean="0">
                <a:ln>
                  <a:noFill/>
                </a:ln>
                <a:solidFill>
                  <a:srgbClr val="FF0000"/>
                </a:solidFill>
                <a:effectLst/>
                <a:uFillTx/>
                <a:latin typeface="Arial"/>
                <a:ea typeface="Arial"/>
                <a:cs typeface="Arial"/>
                <a:sym typeface="Arial"/>
              </a:rPr>
              <a:t>входящих в данный национальный проект (по данному МО). Базу заполняем.</a:t>
            </a:r>
            <a:endParaRPr kumimoji="0" lang="ru-RU" sz="1200" b="1" i="0" u="none" strike="noStrike" cap="none" spc="0" normalizeH="0" baseline="0" dirty="0" smtClean="0">
              <a:ln>
                <a:noFill/>
              </a:ln>
              <a:solidFill>
                <a:srgbClr val="FF0000"/>
              </a:solidFill>
              <a:effectLst/>
              <a:uFillTx/>
              <a:latin typeface="Arial"/>
              <a:ea typeface="Arial"/>
              <a:cs typeface="Arial"/>
              <a:sym typeface="Arial"/>
            </a:endParaRPr>
          </a:p>
          <a:p>
            <a:endParaRPr lang="ru-RU" dirty="0"/>
          </a:p>
        </p:txBody>
      </p:sp>
    </p:spTree>
    <p:extLst>
      <p:ext uri="{BB962C8B-B14F-4D97-AF65-F5344CB8AC3E}">
        <p14:creationId xmlns:p14="http://schemas.microsoft.com/office/powerpoint/2010/main" val="1418236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fontAlgn="auto" latinLnBrk="0" hangingPunct="0">
              <a:lnSpc>
                <a:spcPct val="100000"/>
              </a:lnSpc>
              <a:spcBef>
                <a:spcPts val="0"/>
              </a:spcBef>
              <a:spcAft>
                <a:spcPts val="0"/>
              </a:spcAft>
              <a:buClrTx/>
              <a:buSzTx/>
              <a:buFontTx/>
              <a:buNone/>
              <a:tabLst/>
            </a:pPr>
            <a:r>
              <a:rPr kumimoji="0" lang="ru-RU" sz="1200" b="1" i="0" u="none" strike="noStrike" cap="none" spc="0" normalizeH="0" baseline="0" dirty="0" smtClean="0">
                <a:ln>
                  <a:noFill/>
                </a:ln>
                <a:solidFill>
                  <a:srgbClr val="FF0000"/>
                </a:solidFill>
                <a:effectLst/>
                <a:uFillTx/>
                <a:latin typeface="Arial"/>
                <a:ea typeface="Arial"/>
                <a:cs typeface="Arial"/>
                <a:sym typeface="Arial"/>
              </a:rPr>
              <a:t>Показатели из региональных составляющих федеральных</a:t>
            </a:r>
            <a:r>
              <a:rPr kumimoji="0" lang="ru-RU" sz="1200" b="1" i="0" u="none" strike="noStrike" cap="none" spc="0" normalizeH="0" dirty="0" smtClean="0">
                <a:ln>
                  <a:noFill/>
                </a:ln>
                <a:solidFill>
                  <a:srgbClr val="FF0000"/>
                </a:solidFill>
                <a:effectLst/>
                <a:uFillTx/>
                <a:latin typeface="Arial"/>
                <a:ea typeface="Arial"/>
                <a:cs typeface="Arial"/>
                <a:sym typeface="Arial"/>
              </a:rPr>
              <a:t> проектов, </a:t>
            </a:r>
          </a:p>
          <a:p>
            <a:pPr marL="0" marR="0" indent="0" algn="l" defTabSz="914400" rtl="0" fontAlgn="auto" latinLnBrk="0" hangingPunct="0">
              <a:lnSpc>
                <a:spcPct val="100000"/>
              </a:lnSpc>
              <a:spcBef>
                <a:spcPts val="0"/>
              </a:spcBef>
              <a:spcAft>
                <a:spcPts val="0"/>
              </a:spcAft>
              <a:buClrTx/>
              <a:buSzTx/>
              <a:buFontTx/>
              <a:buNone/>
              <a:tabLst/>
            </a:pPr>
            <a:r>
              <a:rPr kumimoji="0" lang="ru-RU" sz="1200" b="1" i="0" u="none" strike="noStrike" cap="none" spc="0" normalizeH="0" dirty="0" smtClean="0">
                <a:ln>
                  <a:noFill/>
                </a:ln>
                <a:solidFill>
                  <a:srgbClr val="FF0000"/>
                </a:solidFill>
                <a:effectLst/>
                <a:uFillTx/>
                <a:latin typeface="Arial"/>
                <a:ea typeface="Arial"/>
                <a:cs typeface="Arial"/>
                <a:sym typeface="Arial"/>
              </a:rPr>
              <a:t>входящих в данный национальный проект (по данному МО). Базу заполняем.</a:t>
            </a:r>
            <a:endParaRPr kumimoji="0" lang="ru-RU" sz="1200" b="1" i="0" u="none" strike="noStrike" cap="none" spc="0" normalizeH="0" baseline="0" dirty="0" smtClean="0">
              <a:ln>
                <a:noFill/>
              </a:ln>
              <a:solidFill>
                <a:srgbClr val="FF0000"/>
              </a:solidFill>
              <a:effectLst/>
              <a:uFillTx/>
              <a:latin typeface="Arial"/>
              <a:ea typeface="Arial"/>
              <a:cs typeface="Arial"/>
              <a:sym typeface="Arial"/>
            </a:endParaRPr>
          </a:p>
          <a:p>
            <a:endParaRPr lang="ru-RU" dirty="0"/>
          </a:p>
        </p:txBody>
      </p:sp>
    </p:spTree>
    <p:extLst>
      <p:ext uri="{BB962C8B-B14F-4D97-AF65-F5344CB8AC3E}">
        <p14:creationId xmlns:p14="http://schemas.microsoft.com/office/powerpoint/2010/main" val="141823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solidFill>
                  <a:srgbClr val="FF0000"/>
                </a:solidFill>
              </a:rPr>
              <a:t>Наименования </a:t>
            </a:r>
            <a:r>
              <a:rPr lang="ru-RU" sz="1200" b="1" dirty="0" smtClean="0">
                <a:solidFill>
                  <a:srgbClr val="FF0000"/>
                </a:solidFill>
              </a:rPr>
              <a:t>основных мероприятий и объектов</a:t>
            </a:r>
            <a:r>
              <a:rPr lang="ru-RU" sz="1200" dirty="0" smtClean="0">
                <a:solidFill>
                  <a:srgbClr val="FF0000"/>
                </a:solidFill>
              </a:rPr>
              <a:t>  в МО на 2019 год. Мероприятия должны характеризоваться значимым социально-экономическим эффектом на территории на конец 2019 г. </a:t>
            </a:r>
          </a:p>
          <a:p>
            <a:r>
              <a:rPr lang="ru-RU" sz="1200" dirty="0" smtClean="0">
                <a:solidFill>
                  <a:srgbClr val="FF0000"/>
                </a:solidFill>
              </a:rPr>
              <a:t>Сюда относятся: строительство, реконструкция, объектов,  предоставление новых видов услуг, совершенствование мат.-тех. базы, крупные социальные мероприятия и т.п.  </a:t>
            </a:r>
          </a:p>
          <a:p>
            <a:r>
              <a:rPr lang="ru-RU" sz="1200" dirty="0" smtClean="0">
                <a:solidFill>
                  <a:srgbClr val="00B0F0"/>
                </a:solidFill>
              </a:rPr>
              <a:t>Напротив мероприятий в скобках указываем финансирование на 2019 год (если не предусмотрено – также отразить).</a:t>
            </a:r>
          </a:p>
          <a:p>
            <a:r>
              <a:rPr lang="ru-RU" sz="1200" dirty="0" smtClean="0">
                <a:solidFill>
                  <a:srgbClr val="00B0F0"/>
                </a:solidFill>
              </a:rPr>
              <a:t>По каждому объекту необходимо дать краткую характеристику и отразить обоснование или наименование проблемы, которую он решает, например, </a:t>
            </a:r>
          </a:p>
          <a:p>
            <a:r>
              <a:rPr lang="ru-RU" sz="1200" dirty="0" smtClean="0">
                <a:solidFill>
                  <a:srgbClr val="FF0000"/>
                </a:solidFill>
              </a:rPr>
              <a:t>«Создание фельдшерско-акушерского пункта (с. </a:t>
            </a:r>
            <a:r>
              <a:rPr lang="ru-RU" sz="1200" dirty="0" err="1" smtClean="0">
                <a:solidFill>
                  <a:srgbClr val="FF0000"/>
                </a:solidFill>
              </a:rPr>
              <a:t>Пролейка</a:t>
            </a:r>
            <a:r>
              <a:rPr lang="ru-RU" sz="1200" dirty="0" smtClean="0">
                <a:solidFill>
                  <a:srgbClr val="FF0000"/>
                </a:solidFill>
              </a:rPr>
              <a:t> </a:t>
            </a:r>
            <a:r>
              <a:rPr lang="ru-RU" sz="1200" dirty="0" err="1" smtClean="0">
                <a:solidFill>
                  <a:srgbClr val="FF0000"/>
                </a:solidFill>
              </a:rPr>
              <a:t>м.р</a:t>
            </a:r>
            <a:r>
              <a:rPr lang="ru-RU" sz="1200" dirty="0" smtClean="0">
                <a:solidFill>
                  <a:srgbClr val="FF0000"/>
                </a:solidFill>
              </a:rPr>
              <a:t>. </a:t>
            </a:r>
            <a:r>
              <a:rPr lang="ru-RU" sz="1200" dirty="0" err="1" smtClean="0">
                <a:solidFill>
                  <a:srgbClr val="FF0000"/>
                </a:solidFill>
              </a:rPr>
              <a:t>Елховский</a:t>
            </a:r>
            <a:r>
              <a:rPr lang="ru-RU" sz="1200" dirty="0" smtClean="0">
                <a:solidFill>
                  <a:srgbClr val="FF0000"/>
                </a:solidFill>
              </a:rPr>
              <a:t>) для закрытия потребности в мед. услугах для населенных пунктов с численностью населения от 100 до 2000 человек. Использование картинок, </a:t>
            </a:r>
            <a:r>
              <a:rPr lang="ru-RU" sz="1200" dirty="0" err="1" smtClean="0">
                <a:solidFill>
                  <a:srgbClr val="FF0000"/>
                </a:solidFill>
              </a:rPr>
              <a:t>инфографики</a:t>
            </a:r>
            <a:r>
              <a:rPr lang="ru-RU" sz="1200" dirty="0" smtClean="0">
                <a:solidFill>
                  <a:srgbClr val="FF0000"/>
                </a:solidFill>
              </a:rPr>
              <a:t> приветствуется.</a:t>
            </a:r>
          </a:p>
          <a:p>
            <a:endParaRPr lang="ru-RU" sz="1200" dirty="0" smtClean="0">
              <a:solidFill>
                <a:srgbClr val="FF0000"/>
              </a:solidFill>
            </a:endParaRPr>
          </a:p>
          <a:p>
            <a:pPr marL="0" marR="0" indent="0" defTabSz="91440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В случае, если информации много и она не помещается на слайд 3 целиком, ее можно разбить на несколько слайдов.</a:t>
            </a:r>
          </a:p>
          <a:p>
            <a:endParaRPr lang="ru-RU" sz="1200" dirty="0" smtClean="0">
              <a:solidFill>
                <a:srgbClr val="FF0000"/>
              </a:solidFill>
            </a:endParaRPr>
          </a:p>
          <a:p>
            <a:endParaRPr lang="ru-RU" dirty="0"/>
          </a:p>
        </p:txBody>
      </p:sp>
    </p:spTree>
    <p:extLst>
      <p:ext uri="{BB962C8B-B14F-4D97-AF65-F5344CB8AC3E}">
        <p14:creationId xmlns:p14="http://schemas.microsoft.com/office/powerpoint/2010/main" val="9950396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Титульный слайд_1">
    <p:spTree>
      <p:nvGrpSpPr>
        <p:cNvPr id="1" name=""/>
        <p:cNvGrpSpPr/>
        <p:nvPr/>
      </p:nvGrpSpPr>
      <p:grpSpPr>
        <a:xfrm>
          <a:off x="0" y="0"/>
          <a:ext cx="0" cy="0"/>
          <a:chOff x="0" y="0"/>
          <a:chExt cx="0" cy="0"/>
        </a:xfrm>
      </p:grpSpPr>
      <p:sp>
        <p:nvSpPr>
          <p:cNvPr id="16" name="Shape 16"/>
          <p:cNvSpPr/>
          <p:nvPr/>
        </p:nvSpPr>
        <p:spPr>
          <a:xfrm>
            <a:off x="-1" y="6597352"/>
            <a:ext cx="6012162" cy="1"/>
          </a:xfrm>
          <a:prstGeom prst="line">
            <a:avLst/>
          </a:prstGeom>
          <a:ln w="63500">
            <a:solidFill>
              <a:srgbClr val="0070C1"/>
            </a:solidFill>
          </a:ln>
        </p:spPr>
        <p:txBody>
          <a:bodyPr lIns="45719" rIns="45719"/>
          <a:lstStyle/>
          <a:p>
            <a:endParaRPr/>
          </a:p>
        </p:txBody>
      </p:sp>
      <p:sp>
        <p:nvSpPr>
          <p:cNvPr id="17" name="Shape 17"/>
          <p:cNvSpPr/>
          <p:nvPr/>
        </p:nvSpPr>
        <p:spPr>
          <a:xfrm>
            <a:off x="2051719" y="6597352"/>
            <a:ext cx="5976666"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1200">
                <a:solidFill>
                  <a:srgbClr val="898989"/>
                </a:solidFill>
              </a:defRPr>
            </a:lvl1pPr>
          </a:lstStyle>
          <a:p>
            <a:r>
              <a:t>Правительство Самарской области</a:t>
            </a:r>
          </a:p>
        </p:txBody>
      </p:sp>
      <p:sp>
        <p:nvSpPr>
          <p:cNvPr id="18" name="Shape 18"/>
          <p:cNvSpPr/>
          <p:nvPr/>
        </p:nvSpPr>
        <p:spPr>
          <a:xfrm>
            <a:off x="6012160" y="6597352"/>
            <a:ext cx="3131841" cy="1"/>
          </a:xfrm>
          <a:prstGeom prst="line">
            <a:avLst/>
          </a:prstGeom>
          <a:ln w="63500">
            <a:solidFill>
              <a:srgbClr val="FF0000"/>
            </a:solidFill>
          </a:ln>
        </p:spPr>
        <p:txBody>
          <a:bodyPr lIns="45719" rIns="45719"/>
          <a:lstStyle/>
          <a:p>
            <a:endParaRPr/>
          </a:p>
        </p:txBody>
      </p:sp>
      <p:sp>
        <p:nvSpPr>
          <p:cNvPr id="19" name="Shape 19"/>
          <p:cNvSpPr>
            <a:spLocks noGrp="1"/>
          </p:cNvSpPr>
          <p:nvPr>
            <p:ph type="title"/>
          </p:nvPr>
        </p:nvSpPr>
        <p:spPr>
          <a:xfrm>
            <a:off x="685800" y="1628799"/>
            <a:ext cx="8458200" cy="1470026"/>
          </a:xfrm>
          <a:prstGeom prst="rect">
            <a:avLst/>
          </a:prstGeom>
        </p:spPr>
        <p:txBody>
          <a:bodyPr/>
          <a:lstStyle>
            <a:lvl1pPr indent="0">
              <a:defRPr sz="2800" b="1"/>
            </a:lvl1pPr>
          </a:lstStyle>
          <a:p>
            <a:r>
              <a:t>ЗАГОЛОВОК ПРЕЗЕНТАЦИИ</a:t>
            </a:r>
          </a:p>
        </p:txBody>
      </p:sp>
      <p:sp>
        <p:nvSpPr>
          <p:cNvPr id="20" name="Shape 20"/>
          <p:cNvSpPr>
            <a:spLocks noGrp="1"/>
          </p:cNvSpPr>
          <p:nvPr>
            <p:ph type="body" sz="quarter" idx="1"/>
          </p:nvPr>
        </p:nvSpPr>
        <p:spPr>
          <a:xfrm>
            <a:off x="2555775" y="4077072"/>
            <a:ext cx="6400801" cy="720081"/>
          </a:xfrm>
          <a:prstGeom prst="rect">
            <a:avLst/>
          </a:prstGeom>
        </p:spPr>
        <p:txBody>
          <a:bodyPr/>
          <a:lstStyle>
            <a:lvl1pPr marL="0" indent="0" algn="r">
              <a:spcBef>
                <a:spcPts val="400"/>
              </a:spcBef>
              <a:buSzTx/>
              <a:buFontTx/>
              <a:buNone/>
              <a:defRPr sz="2000"/>
            </a:lvl1pPr>
          </a:lstStyle>
          <a:p>
            <a:r>
              <a:t>ПОДЗАГОЛОВОК ПРЕЗЕНТАЦИИ</a:t>
            </a:r>
          </a:p>
        </p:txBody>
      </p:sp>
      <p:pic>
        <p:nvPicPr>
          <p:cNvPr id="21" name="image1.tif" descr="самара2"/>
          <p:cNvPicPr>
            <a:picLocks noChangeAspect="1"/>
          </p:cNvPicPr>
          <p:nvPr/>
        </p:nvPicPr>
        <p:blipFill>
          <a:blip r:embed="rId2" cstate="print">
            <a:extLst/>
          </a:blip>
          <a:stretch>
            <a:fillRect/>
          </a:stretch>
        </p:blipFill>
        <p:spPr>
          <a:xfrm>
            <a:off x="107504" y="44623"/>
            <a:ext cx="576065" cy="626105"/>
          </a:xfrm>
          <a:prstGeom prst="rect">
            <a:avLst/>
          </a:prstGeom>
          <a:ln w="12700">
            <a:miter lim="400000"/>
          </a:ln>
        </p:spPr>
      </p:pic>
      <p:sp>
        <p:nvSpPr>
          <p:cNvPr id="22" name="Shape 22"/>
          <p:cNvSpPr/>
          <p:nvPr/>
        </p:nvSpPr>
        <p:spPr>
          <a:xfrm>
            <a:off x="683568" y="3284983"/>
            <a:ext cx="8460432" cy="1"/>
          </a:xfrm>
          <a:prstGeom prst="line">
            <a:avLst/>
          </a:prstGeom>
          <a:ln w="63500">
            <a:solidFill>
              <a:srgbClr val="FF0000"/>
            </a:solidFill>
          </a:ln>
        </p:spPr>
        <p:txBody>
          <a:bodyPr lIns="45719" rIns="45719"/>
          <a:lstStyle/>
          <a:p>
            <a:endParaRPr/>
          </a:p>
        </p:txBody>
      </p:sp>
      <p:sp>
        <p:nvSpPr>
          <p:cNvPr id="23" name="Shape 23"/>
          <p:cNvSpPr/>
          <p:nvPr/>
        </p:nvSpPr>
        <p:spPr>
          <a:xfrm>
            <a:off x="2123727" y="6669360"/>
            <a:ext cx="5616626" cy="144017"/>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4" name="Shape 24"/>
          <p:cNvSpPr>
            <a:spLocks noGrp="1"/>
          </p:cNvSpPr>
          <p:nvPr>
            <p:ph type="sldNum" sz="quarter" idx="2"/>
          </p:nvPr>
        </p:nvSpPr>
        <p:spPr>
          <a:xfrm>
            <a:off x="6553200" y="5988050"/>
            <a:ext cx="2133600" cy="368301"/>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Заголовок, текс и диаграмма">
    <p:spTree>
      <p:nvGrpSpPr>
        <p:cNvPr id="1" name=""/>
        <p:cNvGrpSpPr/>
        <p:nvPr/>
      </p:nvGrpSpPr>
      <p:grpSpPr>
        <a:xfrm>
          <a:off x="0" y="0"/>
          <a:ext cx="0" cy="0"/>
          <a:chOff x="0" y="0"/>
          <a:chExt cx="0" cy="0"/>
        </a:xfrm>
      </p:grpSpPr>
      <p:sp>
        <p:nvSpPr>
          <p:cNvPr id="31" name="Shape 31"/>
          <p:cNvSpPr/>
          <p:nvPr/>
        </p:nvSpPr>
        <p:spPr>
          <a:xfrm>
            <a:off x="-1" y="6597352"/>
            <a:ext cx="6012162" cy="1"/>
          </a:xfrm>
          <a:prstGeom prst="line">
            <a:avLst/>
          </a:prstGeom>
          <a:ln w="63500">
            <a:solidFill>
              <a:srgbClr val="0070C1"/>
            </a:solidFill>
          </a:ln>
        </p:spPr>
        <p:txBody>
          <a:bodyPr lIns="45719" rIns="45719"/>
          <a:lstStyle/>
          <a:p>
            <a:endParaRPr/>
          </a:p>
        </p:txBody>
      </p:sp>
      <p:sp>
        <p:nvSpPr>
          <p:cNvPr id="32" name="Shape 32"/>
          <p:cNvSpPr/>
          <p:nvPr/>
        </p:nvSpPr>
        <p:spPr>
          <a:xfrm>
            <a:off x="2051719" y="6597352"/>
            <a:ext cx="5976666" cy="27699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1200">
                <a:solidFill>
                  <a:srgbClr val="898989"/>
                </a:solidFill>
              </a:defRPr>
            </a:lvl1pPr>
          </a:lstStyle>
          <a:p>
            <a:endParaRPr dirty="0"/>
          </a:p>
        </p:txBody>
      </p:sp>
      <p:sp>
        <p:nvSpPr>
          <p:cNvPr id="33" name="Shape 33"/>
          <p:cNvSpPr/>
          <p:nvPr/>
        </p:nvSpPr>
        <p:spPr>
          <a:xfrm>
            <a:off x="6012160" y="6597352"/>
            <a:ext cx="3131841" cy="1"/>
          </a:xfrm>
          <a:prstGeom prst="line">
            <a:avLst/>
          </a:prstGeom>
          <a:ln w="63500">
            <a:solidFill>
              <a:srgbClr val="FF0000"/>
            </a:solidFill>
          </a:ln>
        </p:spPr>
        <p:txBody>
          <a:bodyPr lIns="45719" rIns="45719"/>
          <a:lstStyle/>
          <a:p>
            <a:endParaRPr/>
          </a:p>
        </p:txBody>
      </p:sp>
      <p:sp>
        <p:nvSpPr>
          <p:cNvPr id="34" name="Shape 34"/>
          <p:cNvSpPr/>
          <p:nvPr/>
        </p:nvSpPr>
        <p:spPr>
          <a:xfrm>
            <a:off x="0" y="-27385"/>
            <a:ext cx="9144000" cy="764706"/>
          </a:xfrm>
          <a:prstGeom prst="rect">
            <a:avLst/>
          </a:prstGeom>
          <a:solidFill>
            <a:srgbClr val="0070C1"/>
          </a:solidFill>
          <a:ln w="12700">
            <a:miter lim="400000"/>
          </a:ln>
        </p:spPr>
        <p:txBody>
          <a:bodyPr lIns="45719" rIns="45719" anchor="ctr"/>
          <a:lstStyle/>
          <a:p>
            <a:pPr indent="450000" algn="ctr">
              <a:defRPr sz="4400">
                <a:solidFill>
                  <a:srgbClr val="FFFFFF"/>
                </a:solidFill>
              </a:defRPr>
            </a:pPr>
            <a:endParaRPr/>
          </a:p>
        </p:txBody>
      </p:sp>
      <p:pic>
        <p:nvPicPr>
          <p:cNvPr id="35" name="image1.tif" descr="самара2"/>
          <p:cNvPicPr>
            <a:picLocks noChangeAspect="1"/>
          </p:cNvPicPr>
          <p:nvPr/>
        </p:nvPicPr>
        <p:blipFill>
          <a:blip r:embed="rId2" cstate="print">
            <a:extLst/>
          </a:blip>
          <a:stretch>
            <a:fillRect/>
          </a:stretch>
        </p:blipFill>
        <p:spPr>
          <a:xfrm>
            <a:off x="107504" y="44623"/>
            <a:ext cx="576065" cy="626105"/>
          </a:xfrm>
          <a:prstGeom prst="rect">
            <a:avLst/>
          </a:prstGeom>
          <a:ln w="12700">
            <a:miter lim="400000"/>
          </a:ln>
        </p:spPr>
      </p:pic>
      <p:sp>
        <p:nvSpPr>
          <p:cNvPr id="36" name="Shape 36"/>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37" name="Shape 37"/>
          <p:cNvSpPr>
            <a:spLocks noGrp="1"/>
          </p:cNvSpPr>
          <p:nvPr>
            <p:ph type="body" idx="1"/>
          </p:nvPr>
        </p:nvSpPr>
        <p:spPr>
          <a:prstGeom prst="rect">
            <a:avLst/>
          </a:prstGeom>
        </p:spPr>
        <p:txBody>
          <a:bodyPr/>
          <a:lstStyle/>
          <a:p>
            <a:r>
              <a:rPr dirty="0" err="1"/>
              <a:t>Образец</a:t>
            </a:r>
            <a:r>
              <a:rPr dirty="0"/>
              <a:t> </a:t>
            </a:r>
            <a:r>
              <a:rPr dirty="0" err="1"/>
              <a:t>текста</a:t>
            </a:r>
            <a:endParaRPr dirty="0"/>
          </a:p>
          <a:p>
            <a:pPr lvl="1"/>
            <a:r>
              <a:rPr dirty="0" err="1"/>
              <a:t>Второй</a:t>
            </a:r>
            <a:r>
              <a:rPr dirty="0"/>
              <a:t> </a:t>
            </a:r>
            <a:r>
              <a:rPr dirty="0" err="1"/>
              <a:t>уровень</a:t>
            </a:r>
            <a:endParaRPr dirty="0"/>
          </a:p>
          <a:p>
            <a:pPr lvl="2"/>
            <a:r>
              <a:rPr dirty="0" err="1"/>
              <a:t>Третий</a:t>
            </a:r>
            <a:r>
              <a:rPr dirty="0"/>
              <a:t> </a:t>
            </a:r>
            <a:r>
              <a:rPr dirty="0" err="1"/>
              <a:t>уровень</a:t>
            </a:r>
            <a:endParaRPr dirty="0"/>
          </a:p>
          <a:p>
            <a:pPr lvl="3"/>
            <a:r>
              <a:rPr dirty="0" err="1"/>
              <a:t>Четвертый</a:t>
            </a:r>
            <a:r>
              <a:rPr dirty="0"/>
              <a:t> </a:t>
            </a:r>
            <a:r>
              <a:rPr dirty="0" err="1"/>
              <a:t>уровень</a:t>
            </a:r>
            <a:endParaRPr dirty="0"/>
          </a:p>
          <a:p>
            <a:pPr lvl="4"/>
            <a:r>
              <a:rPr dirty="0" err="1"/>
              <a:t>Пятый</a:t>
            </a:r>
            <a:r>
              <a:rPr dirty="0"/>
              <a:t> </a:t>
            </a:r>
            <a:r>
              <a:rPr dirty="0" err="1"/>
              <a:t>уровень</a:t>
            </a:r>
            <a:endParaRPr dirty="0"/>
          </a:p>
        </p:txBody>
      </p:sp>
      <p:sp>
        <p:nvSpPr>
          <p:cNvPr id="38" name="Shape 38"/>
          <p:cNvSpPr>
            <a:spLocks noGrp="1"/>
          </p:cNvSpPr>
          <p:nvPr>
            <p:ph type="title"/>
          </p:nvPr>
        </p:nvSpPr>
        <p:spPr>
          <a:xfrm>
            <a:off x="1187624" y="-27384"/>
            <a:ext cx="7270577" cy="737321"/>
          </a:xfrm>
          <a:prstGeom prst="rect">
            <a:avLst/>
          </a:prstGeom>
          <a:noFill/>
        </p:spPr>
        <p:txBody>
          <a:bodyPr/>
          <a:lstStyle>
            <a:lvl1pPr indent="0">
              <a:defRPr sz="2000" b="1"/>
            </a:lvl1pPr>
          </a:lstStyle>
          <a:p>
            <a:r>
              <a:t>ОБРАЗЕЦ ЗАГОЛОВКА</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 y="6597352"/>
            <a:ext cx="6012162" cy="1"/>
          </a:xfrm>
          <a:prstGeom prst="line">
            <a:avLst/>
          </a:prstGeom>
          <a:ln w="63500">
            <a:solidFill>
              <a:srgbClr val="0070C1"/>
            </a:solidFill>
          </a:ln>
        </p:spPr>
        <p:txBody>
          <a:bodyPr lIns="45719" rIns="45719"/>
          <a:lstStyle/>
          <a:p>
            <a:endParaRPr/>
          </a:p>
        </p:txBody>
      </p:sp>
      <p:sp>
        <p:nvSpPr>
          <p:cNvPr id="4" name="Shape 4"/>
          <p:cNvSpPr/>
          <p:nvPr/>
        </p:nvSpPr>
        <p:spPr>
          <a:xfrm>
            <a:off x="6012160" y="6597352"/>
            <a:ext cx="3131841" cy="1"/>
          </a:xfrm>
          <a:prstGeom prst="line">
            <a:avLst/>
          </a:prstGeom>
          <a:ln w="63500">
            <a:solidFill>
              <a:srgbClr val="FF0000"/>
            </a:solidFill>
          </a:ln>
        </p:spPr>
        <p:txBody>
          <a:bodyPr lIns="45719" rIns="45719"/>
          <a:lstStyle/>
          <a:p>
            <a:endParaRPr/>
          </a:p>
        </p:txBody>
      </p:sp>
      <p:sp>
        <p:nvSpPr>
          <p:cNvPr id="5" name="Shape 5"/>
          <p:cNvSpPr/>
          <p:nvPr/>
        </p:nvSpPr>
        <p:spPr>
          <a:xfrm>
            <a:off x="0" y="-27384"/>
            <a:ext cx="9144000" cy="764705"/>
          </a:xfrm>
          <a:prstGeom prst="rect">
            <a:avLst/>
          </a:prstGeom>
          <a:solidFill>
            <a:srgbClr val="0070C1"/>
          </a:solidFill>
          <a:ln w="12700">
            <a:miter lim="400000"/>
          </a:ln>
          <a:extLst>
            <a:ext uri="{C572A759-6A51-4108-AA02-DFA0A04FC94B}">
              <ma14:wrappingTextBoxFlag xmlns:ma14="http://schemas.microsoft.com/office/mac/drawingml/2011/main" xmlns="" val="1"/>
            </a:ext>
          </a:extLst>
        </p:spPr>
        <p:txBody>
          <a:bodyPr lIns="45719" rIns="45719" anchor="ctr">
            <a:normAutofit/>
          </a:bodyPr>
          <a:lstStyle>
            <a:lvl1pPr indent="450000" algn="ctr">
              <a:defRPr sz="4400">
                <a:solidFill>
                  <a:srgbClr val="FFFFFF"/>
                </a:solidFill>
              </a:defRPr>
            </a:lvl1pPr>
          </a:lstStyle>
          <a:p>
            <a:r>
              <a:t>Образец заголовка</a:t>
            </a:r>
          </a:p>
        </p:txBody>
      </p:sp>
      <p:pic>
        <p:nvPicPr>
          <p:cNvPr id="6" name="image1.png" descr="самара2"/>
          <p:cNvPicPr>
            <a:picLocks noChangeAspect="1"/>
          </p:cNvPicPr>
          <p:nvPr/>
        </p:nvPicPr>
        <p:blipFill>
          <a:blip r:embed="rId4" cstate="print">
            <a:extLst/>
          </a:blip>
          <a:stretch>
            <a:fillRect/>
          </a:stretch>
        </p:blipFill>
        <p:spPr>
          <a:xfrm>
            <a:off x="107504" y="44623"/>
            <a:ext cx="576065" cy="626105"/>
          </a:xfrm>
          <a:prstGeom prst="rect">
            <a:avLst/>
          </a:prstGeom>
          <a:ln w="12700">
            <a:miter lim="400000"/>
          </a:ln>
        </p:spPr>
      </p:pic>
      <p:sp>
        <p:nvSpPr>
          <p:cNvPr id="7" name="Shape 7"/>
          <p:cNvSpPr>
            <a:spLocks noGrp="1"/>
          </p:cNvSpPr>
          <p:nvPr>
            <p:ph type="sldNum" sz="quarter" idx="2"/>
          </p:nvPr>
        </p:nvSpPr>
        <p:spPr>
          <a:xfrm>
            <a:off x="8172399" y="6652002"/>
            <a:ext cx="245404" cy="226986"/>
          </a:xfrm>
          <a:prstGeom prst="rect">
            <a:avLst/>
          </a:prstGeom>
          <a:ln w="12700">
            <a:miter lim="400000"/>
          </a:ln>
        </p:spPr>
        <p:txBody>
          <a:bodyPr wrap="none" lIns="45719" rIns="45719" anchor="b">
            <a:spAutoFit/>
          </a:bodyPr>
          <a:lstStyle>
            <a:lvl1pPr>
              <a:defRPr sz="1000">
                <a:solidFill>
                  <a:srgbClr val="808080"/>
                </a:solidFill>
              </a:defRPr>
            </a:lvl1pPr>
          </a:lstStyle>
          <a:p>
            <a:fld id="{86CB4B4D-7CA3-9044-876B-883B54F8677D}" type="slidenum">
              <a:rPr/>
              <a:pPr/>
              <a:t>‹#›</a:t>
            </a:fld>
            <a:endParaRPr/>
          </a:p>
        </p:txBody>
      </p:sp>
      <p:sp>
        <p:nvSpPr>
          <p:cNvPr id="8" name="Shape 8"/>
          <p:cNvSpPr>
            <a:spLocks noGrp="1"/>
          </p:cNvSpPr>
          <p:nvPr>
            <p:ph type="body" idx="1"/>
          </p:nvPr>
        </p:nvSpPr>
        <p:spPr>
          <a:xfrm>
            <a:off x="468312" y="981075"/>
            <a:ext cx="8424863" cy="5400675"/>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9" name="Shape 9"/>
          <p:cNvSpPr>
            <a:spLocks noGrp="1"/>
          </p:cNvSpPr>
          <p:nvPr>
            <p:ph type="title"/>
          </p:nvPr>
        </p:nvSpPr>
        <p:spPr>
          <a:xfrm>
            <a:off x="457200" y="274637"/>
            <a:ext cx="8229600" cy="1143001"/>
          </a:xfrm>
          <a:prstGeom prst="rect">
            <a:avLst/>
          </a:prstGeom>
          <a:solidFill>
            <a:srgbClr val="0070C1"/>
          </a:solidFill>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Текст заголовка</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450000" algn="ctr" defTabSz="91440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Arial"/>
          <a:ea typeface="Arial"/>
          <a:cs typeface="Arial"/>
          <a:sym typeface="Arial"/>
        </a:defRPr>
      </a:lvl1pPr>
      <a:lvl2pPr marL="0" marR="0" indent="450000" algn="ctr" defTabSz="91440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Arial"/>
          <a:ea typeface="Arial"/>
          <a:cs typeface="Arial"/>
          <a:sym typeface="Arial"/>
        </a:defRPr>
      </a:lvl2pPr>
      <a:lvl3pPr marL="0" marR="0" indent="450000" algn="ctr" defTabSz="91440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Arial"/>
          <a:ea typeface="Arial"/>
          <a:cs typeface="Arial"/>
          <a:sym typeface="Arial"/>
        </a:defRPr>
      </a:lvl3pPr>
      <a:lvl4pPr marL="0" marR="0" indent="450000" algn="ctr" defTabSz="91440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Arial"/>
          <a:ea typeface="Arial"/>
          <a:cs typeface="Arial"/>
          <a:sym typeface="Arial"/>
        </a:defRPr>
      </a:lvl4pPr>
      <a:lvl5pPr marL="0" marR="0" indent="450000" algn="ctr" defTabSz="91440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Arial"/>
          <a:ea typeface="Arial"/>
          <a:cs typeface="Arial"/>
          <a:sym typeface="Arial"/>
        </a:defRPr>
      </a:lvl5pPr>
      <a:lvl6pPr marL="0" marR="0" indent="450000" algn="ctr" defTabSz="91440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Arial"/>
          <a:ea typeface="Arial"/>
          <a:cs typeface="Arial"/>
          <a:sym typeface="Arial"/>
        </a:defRPr>
      </a:lvl6pPr>
      <a:lvl7pPr marL="0" marR="0" indent="450000" algn="ctr" defTabSz="91440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Arial"/>
          <a:ea typeface="Arial"/>
          <a:cs typeface="Arial"/>
          <a:sym typeface="Arial"/>
        </a:defRPr>
      </a:lvl7pPr>
      <a:lvl8pPr marL="0" marR="0" indent="450000" algn="ctr" defTabSz="91440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Arial"/>
          <a:ea typeface="Arial"/>
          <a:cs typeface="Arial"/>
          <a:sym typeface="Arial"/>
        </a:defRPr>
      </a:lvl8pPr>
      <a:lvl9pPr marL="0" marR="0" indent="450000" algn="ctr" defTabSz="91440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l" defTabSz="9144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1pPr>
      <a:lvl2pPr marL="0" marR="0" indent="457200" algn="l" defTabSz="9144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2pPr>
      <a:lvl3pPr marL="0" marR="0" indent="914400" algn="l" defTabSz="9144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3pPr>
      <a:lvl4pPr marL="0" marR="0" indent="1371600" algn="l" defTabSz="9144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4pPr>
      <a:lvl5pPr marL="0" marR="0" indent="1828800" algn="l" defTabSz="9144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5pPr>
      <a:lvl6pPr marL="0" marR="0" indent="2286000" algn="l" defTabSz="9144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6pPr>
      <a:lvl7pPr marL="0" marR="0" indent="2743200" algn="l" defTabSz="9144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7pPr>
      <a:lvl8pPr marL="0" marR="0" indent="3200400" algn="l" defTabSz="9144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8pPr>
      <a:lvl9pPr marL="0" marR="0" indent="3657600" algn="l" defTabSz="9144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admbezenchuk.ru/city/economy/natsionalnye-proekty/priemnaya-semya-dlya-pozhilykh-grazhda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dmbezenchuk.ru/city/economy/natsionalnye-proekt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admbezenchuk.ru/about/info/news/1050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Shape 407"/>
          <p:cNvSpPr>
            <a:spLocks noGrp="1"/>
          </p:cNvSpPr>
          <p:nvPr>
            <p:ph type="title"/>
          </p:nvPr>
        </p:nvSpPr>
        <p:spPr>
          <a:xfrm>
            <a:off x="428596" y="1643050"/>
            <a:ext cx="8458200" cy="1470026"/>
          </a:xfrm>
          <a:prstGeom prst="rect">
            <a:avLst/>
          </a:prstGeom>
        </p:spPr>
        <p:txBody>
          <a:bodyPr>
            <a:normAutofit fontScale="90000"/>
          </a:bodyPr>
          <a:lstStyle/>
          <a:p>
            <a:r>
              <a:rPr lang="ru-RU" dirty="0" smtClean="0"/>
              <a:t>ИНФОРМАЦИЯ О РЕАЛИЗАЦИИ </a:t>
            </a:r>
            <a:r>
              <a:rPr dirty="0" smtClean="0"/>
              <a:t>НАЦИОНАЛЬНЫ</a:t>
            </a:r>
            <a:r>
              <a:rPr lang="ru-RU" dirty="0" smtClean="0"/>
              <a:t>Х</a:t>
            </a:r>
            <a:r>
              <a:rPr dirty="0" smtClean="0"/>
              <a:t> ПРОЕКТ</a:t>
            </a:r>
            <a:r>
              <a:rPr lang="ru-RU" dirty="0" smtClean="0"/>
              <a:t>ОВ </a:t>
            </a:r>
            <a:r>
              <a:rPr lang="ru-RU" dirty="0"/>
              <a:t>НА </a:t>
            </a:r>
            <a:r>
              <a:rPr lang="ru-RU" dirty="0" smtClean="0"/>
              <a:t>ТЕРРИТОРИИ МУНИЦИПАЛЬНОГО РАЙОНА БЕЗЕНЧУКСКИЙ</a:t>
            </a:r>
            <a:endParaRPr dirty="0"/>
          </a:p>
        </p:txBody>
      </p:sp>
    </p:spTree>
    <p:extLst>
      <p:ext uri="{BB962C8B-B14F-4D97-AF65-F5344CB8AC3E}">
        <p14:creationId xmlns:p14="http://schemas.microsoft.com/office/powerpoint/2010/main" val="1483400012"/>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10</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a:t> </a:t>
            </a:r>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sp>
        <p:nvSpPr>
          <p:cNvPr id="7" name="Shape 435"/>
          <p:cNvSpPr/>
          <p:nvPr/>
        </p:nvSpPr>
        <p:spPr>
          <a:xfrm>
            <a:off x="683568" y="57256"/>
            <a:ext cx="8352928"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2000" b="1">
                <a:solidFill>
                  <a:srgbClr val="FFFFFF"/>
                </a:solidFill>
              </a:defRPr>
            </a:lvl1pPr>
          </a:lstStyle>
          <a:p>
            <a:r>
              <a:rPr lang="ru-RU" sz="1600" dirty="0"/>
              <a:t>Национальный проект </a:t>
            </a:r>
            <a:r>
              <a:rPr lang="ru-RU" sz="1600" dirty="0" smtClean="0"/>
              <a:t>«Демография»</a:t>
            </a:r>
          </a:p>
          <a:p>
            <a:r>
              <a:rPr lang="ru-RU" sz="1600" dirty="0" smtClean="0"/>
              <a:t>муниципальный район Безенчукский</a:t>
            </a:r>
            <a:endParaRPr lang="ru-RU" sz="1600" dirty="0"/>
          </a:p>
        </p:txBody>
      </p:sp>
      <p:sp>
        <p:nvSpPr>
          <p:cNvPr id="11" name="Rectangle 1"/>
          <p:cNvSpPr>
            <a:spLocks noChangeArrowheads="1"/>
          </p:cNvSpPr>
          <p:nvPr/>
        </p:nvSpPr>
        <p:spPr bwMode="auto">
          <a:xfrm rot="10800000" flipV="1">
            <a:off x="0" y="773795"/>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П О К А З А Т Е Л И</a:t>
            </a:r>
          </a:p>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регионального проекта федерального проекта «Разработка и реализация программ системной</a:t>
            </a:r>
          </a:p>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поддержки и повышения качества жизни граждан старшего поколения «Старшее поколение»</a:t>
            </a:r>
            <a:r>
              <a:rPr lang="ru-RU" sz="1400" b="1" dirty="0" smtClean="0"/>
              <a:t> </a:t>
            </a:r>
          </a:p>
          <a:p>
            <a:pPr lvl="0" algn="ctr" fontAlgn="base" hangingPunct="1">
              <a:spcBef>
                <a:spcPct val="0"/>
              </a:spcBef>
              <a:spcAft>
                <a:spcPct val="0"/>
              </a:spcAft>
            </a:pPr>
            <a:r>
              <a:rPr lang="ru-RU" sz="1400" b="1" dirty="0" smtClean="0"/>
              <a:t>Внедрение финансовых механизмов поддержки граждан пожилого возраста</a:t>
            </a:r>
            <a:r>
              <a:rPr lang="ru-RU" sz="1400" b="1" dirty="0" smtClean="0">
                <a:solidFill>
                  <a:schemeClr val="tx1"/>
                </a:solidFill>
                <a:latin typeface="Calibri" pitchFamily="34" charset="0"/>
                <a:ea typeface="Calibri" pitchFamily="34" charset="0"/>
                <a:cs typeface="Times New Roman" pitchFamily="18" charset="0"/>
              </a:rPr>
              <a:t> </a:t>
            </a:r>
            <a:endPar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666172340"/>
              </p:ext>
            </p:extLst>
          </p:nvPr>
        </p:nvGraphicFramePr>
        <p:xfrm>
          <a:off x="3857620" y="1785926"/>
          <a:ext cx="5000660" cy="3857651"/>
        </p:xfrm>
        <a:graphic>
          <a:graphicData uri="http://schemas.openxmlformats.org/drawingml/2006/table">
            <a:tbl>
              <a:tblPr firstRow="1" bandRow="1">
                <a:tableStyleId>{5940675A-B579-460E-94D1-54222C63F5DA}</a:tableStyleId>
              </a:tblPr>
              <a:tblGrid>
                <a:gridCol w="1837849"/>
                <a:gridCol w="3162811"/>
              </a:tblGrid>
              <a:tr h="1257738">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ru-RU" sz="1000" b="1" dirty="0" smtClean="0">
                          <a:latin typeface="Arial" panose="020B0604020202020204" pitchFamily="34" charset="0"/>
                          <a:cs typeface="Arial" panose="020B0604020202020204" pitchFamily="34" charset="0"/>
                        </a:rPr>
                        <a:t>Показатель</a:t>
                      </a:r>
                    </a:p>
                    <a:p>
                      <a:pPr algn="ctr"/>
                      <a:endParaRPr lang="ru-RU" sz="1000" b="1" dirty="0">
                        <a:latin typeface="Arial" panose="020B0604020202020204" pitchFamily="34" charset="0"/>
                        <a:cs typeface="Arial" panose="020B0604020202020204" pitchFamily="34" charset="0"/>
                      </a:endParaRPr>
                    </a:p>
                  </a:txBody>
                  <a:tcPr/>
                </a:tc>
                <a:tc>
                  <a:txBody>
                    <a:bodyPr/>
                    <a:lstStyle/>
                    <a:p>
                      <a:pPr algn="ctr"/>
                      <a:r>
                        <a:rPr lang="ru-RU" sz="1000" b="1" dirty="0" smtClean="0">
                          <a:latin typeface="Arial" panose="020B0604020202020204" pitchFamily="34" charset="0"/>
                          <a:cs typeface="Arial" panose="020B0604020202020204" pitchFamily="34" charset="0"/>
                        </a:rPr>
                        <a:t>Информация о</a:t>
                      </a:r>
                    </a:p>
                    <a:p>
                      <a:pPr algn="ctr"/>
                      <a:r>
                        <a:rPr lang="ru-RU" sz="1000" b="1" dirty="0" smtClean="0">
                          <a:latin typeface="Arial" panose="020B0604020202020204" pitchFamily="34" charset="0"/>
                          <a:cs typeface="Arial" panose="020B0604020202020204" pitchFamily="34" charset="0"/>
                        </a:rPr>
                        <a:t> достижении показателя</a:t>
                      </a:r>
                      <a:endParaRPr lang="ru-RU" sz="1000" b="1" dirty="0">
                        <a:latin typeface="Arial" panose="020B0604020202020204" pitchFamily="34" charset="0"/>
                        <a:cs typeface="Arial" panose="020B0604020202020204" pitchFamily="34" charset="0"/>
                      </a:endParaRPr>
                    </a:p>
                  </a:txBody>
                  <a:tcPr/>
                </a:tc>
              </a:tr>
              <a:tr h="2599913">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baseline="0" dirty="0" smtClean="0">
                          <a:latin typeface="Arial" pitchFamily="34" charset="0"/>
                          <a:cs typeface="Arial" pitchFamily="34" charset="0"/>
                        </a:rPr>
                        <a:t>10. Наличие дополнительных мер социальной поддержки для нуждающихся граждан пожилого возраста (0 – нет, 1- есть)</a:t>
                      </a:r>
                    </a:p>
                  </a:txBody>
                  <a:tcPr/>
                </a:tc>
                <a:tc>
                  <a:txBody>
                    <a:bodyPr/>
                    <a:lstStyle/>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a:t>
                      </a:r>
                    </a:p>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1</a:t>
                      </a:r>
                      <a:endParaRPr lang="ru-RU" sz="1100" dirty="0" smtClean="0">
                        <a:latin typeface="Times New Roman"/>
                        <a:ea typeface="Times New Roman"/>
                      </a:endParaRPr>
                    </a:p>
                    <a:p>
                      <a:pPr algn="l">
                        <a:lnSpc>
                          <a:spcPct val="115000"/>
                        </a:lnSpc>
                        <a:spcAft>
                          <a:spcPts val="0"/>
                        </a:spcAft>
                      </a:pPr>
                      <a:r>
                        <a:rPr lang="ru-RU" sz="1100" dirty="0" smtClean="0">
                          <a:latin typeface="Times New Roman"/>
                          <a:ea typeface="Times New Roman"/>
                        </a:rPr>
                        <a:t>Реализация </a:t>
                      </a:r>
                      <a:r>
                        <a:rPr lang="ru-RU" sz="1100" dirty="0">
                          <a:latin typeface="Times New Roman"/>
                          <a:ea typeface="Times New Roman"/>
                        </a:rPr>
                        <a:t>социального проекта «Забота»  (приобретение продуктовых наборов для нуждающихся граждан пожилого возраста; предоставление скидок в организациях бытового обслуживания (парикмахерские, ателье). Работа Центра социальной помощи «Сретение» благотворительная помощь людям, попавшим в трудную жизненную ситуацию  (продукты, одежда, обувь).</a:t>
                      </a:r>
                      <a:endParaRPr lang="ru-RU" sz="1100" dirty="0">
                        <a:latin typeface="Calibri"/>
                        <a:ea typeface="Times New Roman"/>
                      </a:endParaRPr>
                    </a:p>
                  </a:txBody>
                  <a:tcPr marL="114300" marR="114300" marT="0" marB="0"/>
                </a:tc>
              </a:tr>
            </a:tbl>
          </a:graphicData>
        </a:graphic>
      </p:graphicFrame>
      <p:pic>
        <p:nvPicPr>
          <p:cNvPr id="12" name="Рисунок 11" descr="https://sun9-18.userapi.com/c858224/v858224946/7a34b/TobFrgGcLDQ.jpg"/>
          <p:cNvPicPr/>
          <p:nvPr/>
        </p:nvPicPr>
        <p:blipFill>
          <a:blip r:embed="rId3" cstate="print"/>
          <a:srcRect/>
          <a:stretch>
            <a:fillRect/>
          </a:stretch>
        </p:blipFill>
        <p:spPr bwMode="auto">
          <a:xfrm>
            <a:off x="642910" y="2143116"/>
            <a:ext cx="2907416" cy="2079257"/>
          </a:xfrm>
          <a:prstGeom prst="rect">
            <a:avLst/>
          </a:prstGeom>
          <a:noFill/>
          <a:ln w="9525">
            <a:noFill/>
            <a:miter lim="800000"/>
            <a:headEnd/>
            <a:tailEnd/>
          </a:ln>
        </p:spPr>
      </p:pic>
    </p:spTree>
    <p:extLst>
      <p:ext uri="{BB962C8B-B14F-4D97-AF65-F5344CB8AC3E}">
        <p14:creationId xmlns:p14="http://schemas.microsoft.com/office/powerpoint/2010/main" val="365311112"/>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11</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a:t> </a:t>
            </a:r>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sp>
        <p:nvSpPr>
          <p:cNvPr id="7" name="Shape 435"/>
          <p:cNvSpPr/>
          <p:nvPr/>
        </p:nvSpPr>
        <p:spPr>
          <a:xfrm>
            <a:off x="683568" y="57256"/>
            <a:ext cx="8352928"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2000" b="1">
                <a:solidFill>
                  <a:srgbClr val="FFFFFF"/>
                </a:solidFill>
              </a:defRPr>
            </a:lvl1pPr>
          </a:lstStyle>
          <a:p>
            <a:r>
              <a:rPr lang="ru-RU" sz="1600" dirty="0"/>
              <a:t>Национальный проект </a:t>
            </a:r>
            <a:r>
              <a:rPr lang="ru-RU" sz="1600" dirty="0" smtClean="0"/>
              <a:t>«Демография»</a:t>
            </a:r>
          </a:p>
          <a:p>
            <a:r>
              <a:rPr lang="ru-RU" sz="1600" dirty="0" smtClean="0"/>
              <a:t>муниципальный район Безенчукский</a:t>
            </a:r>
            <a:endParaRPr lang="ru-RU" sz="1600" dirty="0"/>
          </a:p>
        </p:txBody>
      </p:sp>
      <p:sp>
        <p:nvSpPr>
          <p:cNvPr id="11" name="Rectangle 1"/>
          <p:cNvSpPr>
            <a:spLocks noChangeArrowheads="1"/>
          </p:cNvSpPr>
          <p:nvPr/>
        </p:nvSpPr>
        <p:spPr bwMode="auto">
          <a:xfrm rot="10800000" flipV="1">
            <a:off x="0" y="773795"/>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П О К А З А Т Е Л И</a:t>
            </a:r>
          </a:p>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регионального проекта федерального проекта «Разработка и реализация программ системной</a:t>
            </a:r>
          </a:p>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поддержки и повышения качества жизни граждан старшего поколения «Старшее поколение»</a:t>
            </a:r>
            <a:r>
              <a:rPr lang="ru-RU" sz="1400" b="1" dirty="0" smtClean="0"/>
              <a:t> </a:t>
            </a:r>
          </a:p>
          <a:p>
            <a:pPr algn="ctr"/>
            <a:r>
              <a:rPr lang="ru-RU" sz="1400" b="1" dirty="0" smtClean="0"/>
              <a:t>Информационная поддержка граждан пожилого возраста</a:t>
            </a:r>
            <a:endParaRPr lang="ru-RU" sz="1400" dirty="0"/>
          </a:p>
        </p:txBody>
      </p:sp>
      <p:graphicFrame>
        <p:nvGraphicFramePr>
          <p:cNvPr id="8" name="Таблица 7"/>
          <p:cNvGraphicFramePr>
            <a:graphicFrameLocks noGrp="1"/>
          </p:cNvGraphicFramePr>
          <p:nvPr>
            <p:extLst>
              <p:ext uri="{D42A27DB-BD31-4B8C-83A1-F6EECF244321}">
                <p14:modId xmlns:p14="http://schemas.microsoft.com/office/powerpoint/2010/main" val="2851843638"/>
              </p:ext>
            </p:extLst>
          </p:nvPr>
        </p:nvGraphicFramePr>
        <p:xfrm>
          <a:off x="571472" y="1785927"/>
          <a:ext cx="8215370" cy="4091345"/>
        </p:xfrm>
        <a:graphic>
          <a:graphicData uri="http://schemas.openxmlformats.org/drawingml/2006/table">
            <a:tbl>
              <a:tblPr firstRow="1" bandRow="1">
                <a:tableStyleId>{5940675A-B579-460E-94D1-54222C63F5DA}</a:tableStyleId>
              </a:tblPr>
              <a:tblGrid>
                <a:gridCol w="3429024"/>
                <a:gridCol w="4786346"/>
              </a:tblGrid>
              <a:tr h="896954">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ru-RU" sz="1000" b="1" dirty="0" smtClean="0">
                          <a:latin typeface="Arial" panose="020B0604020202020204" pitchFamily="34" charset="0"/>
                          <a:cs typeface="Arial" panose="020B0604020202020204" pitchFamily="34" charset="0"/>
                        </a:rPr>
                        <a:t>Показатель</a:t>
                      </a:r>
                    </a:p>
                    <a:p>
                      <a:pPr algn="ctr"/>
                      <a:endParaRPr lang="ru-RU" sz="1000" b="1" dirty="0">
                        <a:latin typeface="Arial" panose="020B0604020202020204" pitchFamily="34" charset="0"/>
                        <a:cs typeface="Arial" panose="020B0604020202020204" pitchFamily="34" charset="0"/>
                      </a:endParaRPr>
                    </a:p>
                  </a:txBody>
                  <a:tcPr/>
                </a:tc>
                <a:tc>
                  <a:txBody>
                    <a:bodyPr/>
                    <a:lstStyle/>
                    <a:p>
                      <a:pPr algn="ctr"/>
                      <a:r>
                        <a:rPr lang="ru-RU" sz="1000" b="1" dirty="0" smtClean="0">
                          <a:latin typeface="Arial" panose="020B0604020202020204" pitchFamily="34" charset="0"/>
                          <a:cs typeface="Arial" panose="020B0604020202020204" pitchFamily="34" charset="0"/>
                        </a:rPr>
                        <a:t>Информация о</a:t>
                      </a:r>
                    </a:p>
                    <a:p>
                      <a:pPr algn="ctr"/>
                      <a:r>
                        <a:rPr lang="ru-RU" sz="1000" b="1" dirty="0" smtClean="0">
                          <a:latin typeface="Arial" panose="020B0604020202020204" pitchFamily="34" charset="0"/>
                          <a:cs typeface="Arial" panose="020B0604020202020204" pitchFamily="34" charset="0"/>
                        </a:rPr>
                        <a:t> достижении показателя</a:t>
                      </a:r>
                      <a:endParaRPr lang="ru-RU" sz="1000" b="1" dirty="0">
                        <a:latin typeface="Arial" panose="020B0604020202020204" pitchFamily="34" charset="0"/>
                        <a:cs typeface="Arial" panose="020B0604020202020204" pitchFamily="34" charset="0"/>
                      </a:endParaRPr>
                    </a:p>
                  </a:txBody>
                  <a:tcPr/>
                </a:tc>
              </a:tr>
              <a:tr h="1286933">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baseline="0" dirty="0" smtClean="0">
                          <a:latin typeface="Arial" pitchFamily="34" charset="0"/>
                          <a:cs typeface="Arial" pitchFamily="34" charset="0"/>
                        </a:rPr>
                        <a:t>11. Количество информационных материалов в целях системной поддержки и повышения качества жизни граждан старшего поколения, размещенных на официальном сайте администрации муниципального образования и в районных, городских, областных печатных изданиях </a:t>
                      </a:r>
                    </a:p>
                  </a:txBody>
                  <a:tcPr/>
                </a:tc>
                <a:tc>
                  <a:txBody>
                    <a:bodyPr/>
                    <a:lstStyle/>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не менее 4 </a:t>
                      </a:r>
                    </a:p>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36</a:t>
                      </a:r>
                      <a:endParaRPr lang="ru-RU" sz="1100" dirty="0" smtClean="0">
                        <a:latin typeface="Calibri"/>
                        <a:ea typeface="Times New Roman"/>
                      </a:endParaRPr>
                    </a:p>
                    <a:p>
                      <a:pPr algn="l">
                        <a:lnSpc>
                          <a:spcPct val="100000"/>
                        </a:lnSpc>
                        <a:spcAft>
                          <a:spcPts val="0"/>
                        </a:spcAft>
                      </a:pPr>
                      <a:r>
                        <a:rPr lang="ru-RU" sz="1000" dirty="0" smtClean="0">
                          <a:latin typeface="Calibri"/>
                          <a:ea typeface="Times New Roman"/>
                        </a:rPr>
                        <a:t>Информация  размещается на </a:t>
                      </a:r>
                      <a:r>
                        <a:rPr lang="ru-RU" sz="1000" baseline="0" dirty="0" smtClean="0">
                          <a:latin typeface="Calibri"/>
                          <a:ea typeface="Times New Roman"/>
                        </a:rPr>
                        <a:t> официальных  сайтах  Администрации м.р. Безенчукский, Администраций  сельских и городских поселений, районной газете «Сельский труженик»,   социальных сетях сети Интернет</a:t>
                      </a:r>
                      <a:endParaRPr lang="ru-RU" sz="1000" dirty="0">
                        <a:latin typeface="Calibri"/>
                        <a:ea typeface="Times New Roman"/>
                      </a:endParaRPr>
                    </a:p>
                  </a:txBody>
                  <a:tcPr marL="114300" marR="114300" marT="0" marB="0"/>
                </a:tc>
              </a:tr>
              <a:tr h="1907458">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baseline="0" dirty="0" smtClean="0">
                          <a:latin typeface="Arial" pitchFamily="34" charset="0"/>
                          <a:cs typeface="Arial" pitchFamily="34" charset="0"/>
                        </a:rPr>
                        <a:t>12. Наличие специализированного раздела на информационном стенде и официальном сайте администраций муниципального образования «Приемная семья для пожилых людей» (размещение закона Самарской области от 28.10.2008 №121-ГД «Об организации деятельности приемных семей для граждан пожилого возраста и инвалидов на территории Самарской области») (0 – нет, 1 – есть)</a:t>
                      </a:r>
                    </a:p>
                  </a:txBody>
                  <a:tcPr/>
                </a:tc>
                <a:tc>
                  <a:txBody>
                    <a:bodyPr/>
                    <a:lstStyle/>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1</a:t>
                      </a:r>
                    </a:p>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1</a:t>
                      </a:r>
                      <a:endParaRPr lang="ru-RU" sz="1100" u="sng" dirty="0" smtClean="0">
                        <a:solidFill>
                          <a:srgbClr val="0000FF"/>
                        </a:solidFill>
                        <a:latin typeface="Times New Roman"/>
                        <a:ea typeface="Times New Roman"/>
                        <a:hlinkClick r:id="rId3"/>
                      </a:endParaRPr>
                    </a:p>
                    <a:p>
                      <a:pPr algn="l">
                        <a:lnSpc>
                          <a:spcPct val="115000"/>
                        </a:lnSpc>
                        <a:spcAft>
                          <a:spcPts val="0"/>
                        </a:spcAft>
                      </a:pPr>
                      <a:r>
                        <a:rPr lang="ru-RU" sz="1100" u="sng" dirty="0" smtClean="0">
                          <a:solidFill>
                            <a:srgbClr val="0000FF"/>
                          </a:solidFill>
                          <a:latin typeface="Times New Roman"/>
                          <a:ea typeface="Times New Roman"/>
                          <a:hlinkClick r:id="rId3"/>
                        </a:rPr>
                        <a:t>http</a:t>
                      </a:r>
                      <a:r>
                        <a:rPr lang="ru-RU" sz="1100" u="sng" dirty="0">
                          <a:solidFill>
                            <a:srgbClr val="0000FF"/>
                          </a:solidFill>
                          <a:latin typeface="Times New Roman"/>
                          <a:ea typeface="Times New Roman"/>
                          <a:hlinkClick r:id="rId3"/>
                        </a:rPr>
                        <a:t>://admbezenchuk.ru/city/economy/natsionalnye-proekty/priemnaya-semya-dlya-pozhilykh-grazhdan/</a:t>
                      </a:r>
                      <a:endParaRPr lang="ru-RU" sz="1100" dirty="0">
                        <a:latin typeface="Calibri"/>
                        <a:ea typeface="Times New Roman"/>
                      </a:endParaRPr>
                    </a:p>
                  </a:txBody>
                  <a:tcPr marL="114300" marR="114300" marT="0" marB="0"/>
                </a:tc>
              </a:tr>
            </a:tbl>
          </a:graphicData>
        </a:graphic>
      </p:graphicFrame>
    </p:spTree>
    <p:extLst>
      <p:ext uri="{BB962C8B-B14F-4D97-AF65-F5344CB8AC3E}">
        <p14:creationId xmlns:p14="http://schemas.microsoft.com/office/powerpoint/2010/main" val="365311112"/>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12</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a:t> </a:t>
            </a:r>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sp>
        <p:nvSpPr>
          <p:cNvPr id="7" name="Shape 435"/>
          <p:cNvSpPr/>
          <p:nvPr/>
        </p:nvSpPr>
        <p:spPr>
          <a:xfrm>
            <a:off x="683568" y="57256"/>
            <a:ext cx="8352928"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2000" b="1">
                <a:solidFill>
                  <a:srgbClr val="FFFFFF"/>
                </a:solidFill>
              </a:defRPr>
            </a:lvl1pPr>
          </a:lstStyle>
          <a:p>
            <a:r>
              <a:rPr lang="ru-RU" sz="1600" dirty="0"/>
              <a:t>Национальный проект </a:t>
            </a:r>
            <a:r>
              <a:rPr lang="ru-RU" sz="1600" dirty="0" smtClean="0"/>
              <a:t>«Демография»</a:t>
            </a:r>
          </a:p>
          <a:p>
            <a:r>
              <a:rPr lang="ru-RU" sz="1600" dirty="0" smtClean="0"/>
              <a:t>муниципальный район Безенчукский</a:t>
            </a:r>
            <a:endParaRPr lang="ru-RU" sz="1600" dirty="0"/>
          </a:p>
        </p:txBody>
      </p:sp>
      <p:sp>
        <p:nvSpPr>
          <p:cNvPr id="11" name="Rectangle 1"/>
          <p:cNvSpPr>
            <a:spLocks noChangeArrowheads="1"/>
          </p:cNvSpPr>
          <p:nvPr/>
        </p:nvSpPr>
        <p:spPr bwMode="auto">
          <a:xfrm rot="10800000" flipV="1">
            <a:off x="0" y="773795"/>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П О К А З А Т Е Л И</a:t>
            </a:r>
          </a:p>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регионального проекта федерального проекта «Разработка и реализация программ системной</a:t>
            </a:r>
          </a:p>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поддержки и повышения качества жизни граждан старшего поколения «Старшее поколение»</a:t>
            </a:r>
            <a:r>
              <a:rPr lang="ru-RU" sz="1400" b="1" dirty="0" smtClean="0"/>
              <a:t> </a:t>
            </a:r>
          </a:p>
          <a:p>
            <a:pPr algn="ctr"/>
            <a:r>
              <a:rPr lang="ru-RU" sz="1400" b="1" dirty="0" smtClean="0"/>
              <a:t>Информационная поддержка граждан пожилого возраста</a:t>
            </a:r>
            <a:endParaRPr lang="ru-RU" sz="1400" dirty="0"/>
          </a:p>
        </p:txBody>
      </p:sp>
      <p:graphicFrame>
        <p:nvGraphicFramePr>
          <p:cNvPr id="8" name="Таблица 7"/>
          <p:cNvGraphicFramePr>
            <a:graphicFrameLocks noGrp="1"/>
          </p:cNvGraphicFramePr>
          <p:nvPr>
            <p:extLst>
              <p:ext uri="{D42A27DB-BD31-4B8C-83A1-F6EECF244321}">
                <p14:modId xmlns:p14="http://schemas.microsoft.com/office/powerpoint/2010/main" val="666172340"/>
              </p:ext>
            </p:extLst>
          </p:nvPr>
        </p:nvGraphicFramePr>
        <p:xfrm>
          <a:off x="571472" y="1785927"/>
          <a:ext cx="8215370" cy="2621280"/>
        </p:xfrm>
        <a:graphic>
          <a:graphicData uri="http://schemas.openxmlformats.org/drawingml/2006/table">
            <a:tbl>
              <a:tblPr firstRow="1" bandRow="1">
                <a:tableStyleId>{5940675A-B579-460E-94D1-54222C63F5DA}</a:tableStyleId>
              </a:tblPr>
              <a:tblGrid>
                <a:gridCol w="3429024"/>
                <a:gridCol w="4786346"/>
              </a:tblGrid>
              <a:tr h="565661">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ru-RU" sz="1000" b="1" dirty="0" smtClean="0">
                          <a:latin typeface="Arial" panose="020B0604020202020204" pitchFamily="34" charset="0"/>
                          <a:cs typeface="Arial" panose="020B0604020202020204" pitchFamily="34" charset="0"/>
                        </a:rPr>
                        <a:t>Показатель</a:t>
                      </a:r>
                    </a:p>
                    <a:p>
                      <a:pPr algn="ctr"/>
                      <a:endParaRPr lang="ru-RU" sz="1000" b="1" dirty="0">
                        <a:latin typeface="Arial" panose="020B0604020202020204" pitchFamily="34" charset="0"/>
                        <a:cs typeface="Arial" panose="020B0604020202020204" pitchFamily="34" charset="0"/>
                      </a:endParaRPr>
                    </a:p>
                  </a:txBody>
                  <a:tcPr/>
                </a:tc>
                <a:tc>
                  <a:txBody>
                    <a:bodyPr/>
                    <a:lstStyle/>
                    <a:p>
                      <a:pPr algn="ctr"/>
                      <a:r>
                        <a:rPr lang="ru-RU" sz="1000" b="1" dirty="0" smtClean="0">
                          <a:latin typeface="Arial" panose="020B0604020202020204" pitchFamily="34" charset="0"/>
                          <a:cs typeface="Arial" panose="020B0604020202020204" pitchFamily="34" charset="0"/>
                        </a:rPr>
                        <a:t>Информация о</a:t>
                      </a:r>
                    </a:p>
                    <a:p>
                      <a:pPr algn="ctr"/>
                      <a:r>
                        <a:rPr lang="ru-RU" sz="1000" b="1" dirty="0" smtClean="0">
                          <a:latin typeface="Arial" panose="020B0604020202020204" pitchFamily="34" charset="0"/>
                          <a:cs typeface="Arial" panose="020B0604020202020204" pitchFamily="34" charset="0"/>
                        </a:rPr>
                        <a:t> достижении показателя</a:t>
                      </a:r>
                      <a:endParaRPr lang="ru-RU" sz="1000" b="1" dirty="0">
                        <a:latin typeface="Arial" panose="020B0604020202020204" pitchFamily="34" charset="0"/>
                        <a:cs typeface="Arial" panose="020B0604020202020204" pitchFamily="34" charset="0"/>
                      </a:endParaRPr>
                    </a:p>
                  </a:txBody>
                  <a:tcPr/>
                </a:tc>
              </a:tr>
              <a:tr h="1203874">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baseline="0" dirty="0" smtClean="0">
                          <a:latin typeface="Arial" pitchFamily="34" charset="0"/>
                          <a:cs typeface="Arial" pitchFamily="34" charset="0"/>
                        </a:rPr>
                        <a:t>13. Количество встреч с населением муниципального образования с участием специалистов органов социальной защиты населения в целях разъяснения мер социальной поддержки лиц пенсионного возраста и граждан, достигших в период с 1 января 2019 года по 31 декабря 2027 года возраста женщины 55 лет и более, мужчины 60 лет и более; специалистов органов службы занятости населения в целях разъяснения изменений в законодательстве о занятости населения, а также по вопросам трудового законодательства, охраны труда работников предпенсионного возраста</a:t>
                      </a:r>
                    </a:p>
                  </a:txBody>
                  <a:tcPr/>
                </a:tc>
                <a:tc>
                  <a:txBody>
                    <a:bodyPr/>
                    <a:lstStyle/>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не менее 4</a:t>
                      </a:r>
                    </a:p>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9</a:t>
                      </a:r>
                      <a:endParaRPr lang="ru-RU" sz="1100" dirty="0" smtClean="0">
                        <a:latin typeface="Times New Roman"/>
                        <a:ea typeface="Times New Roman"/>
                      </a:endParaRPr>
                    </a:p>
                    <a:p>
                      <a:pPr algn="l">
                        <a:lnSpc>
                          <a:spcPct val="115000"/>
                        </a:lnSpc>
                        <a:spcAft>
                          <a:spcPts val="0"/>
                        </a:spcAft>
                      </a:pPr>
                      <a:endParaRPr lang="ru-RU" sz="1100" dirty="0" smtClean="0">
                        <a:latin typeface="Times New Roman"/>
                        <a:ea typeface="Times New Roman"/>
                      </a:endParaRPr>
                    </a:p>
                    <a:p>
                      <a:pPr algn="l">
                        <a:lnSpc>
                          <a:spcPct val="115000"/>
                        </a:lnSpc>
                        <a:spcAft>
                          <a:spcPts val="0"/>
                        </a:spcAft>
                      </a:pPr>
                      <a:r>
                        <a:rPr lang="ru-RU" sz="1100" dirty="0" smtClean="0">
                          <a:latin typeface="Times New Roman"/>
                          <a:ea typeface="Times New Roman"/>
                        </a:rPr>
                        <a:t>6 </a:t>
                      </a:r>
                      <a:r>
                        <a:rPr lang="ru-RU" sz="1100" dirty="0">
                          <a:latin typeface="Times New Roman"/>
                          <a:ea typeface="Times New Roman"/>
                        </a:rPr>
                        <a:t>встреч проведены на площадке КЦСОН, 1 встреча в Безенчукском </a:t>
                      </a:r>
                      <a:r>
                        <a:rPr lang="ru-RU" sz="1100" dirty="0" smtClean="0">
                          <a:latin typeface="Times New Roman"/>
                          <a:ea typeface="Times New Roman"/>
                        </a:rPr>
                        <a:t>Доме </a:t>
                      </a:r>
                      <a:r>
                        <a:rPr lang="ru-RU" sz="1100" dirty="0">
                          <a:latin typeface="Times New Roman"/>
                          <a:ea typeface="Times New Roman"/>
                        </a:rPr>
                        <a:t>детства, </a:t>
                      </a:r>
                      <a:r>
                        <a:rPr lang="ru-RU" sz="1100" dirty="0" smtClean="0">
                          <a:latin typeface="Times New Roman"/>
                          <a:ea typeface="Times New Roman"/>
                        </a:rPr>
                        <a:t>2 </a:t>
                      </a:r>
                      <a:r>
                        <a:rPr lang="ru-RU" sz="1100" dirty="0">
                          <a:latin typeface="Times New Roman"/>
                          <a:ea typeface="Times New Roman"/>
                        </a:rPr>
                        <a:t>встреча на базе Центра занятости населения. Встречи проводились с участием представителей органов местного самоуправления м.р. Безенчукский.</a:t>
                      </a:r>
                      <a:endParaRPr lang="ru-RU" sz="1100" dirty="0">
                        <a:latin typeface="Calibri"/>
                        <a:ea typeface="Times New Roman"/>
                      </a:endParaRPr>
                    </a:p>
                  </a:txBody>
                  <a:tcPr marL="114300" marR="114300" marT="0" marB="0"/>
                </a:tc>
              </a:tr>
            </a:tbl>
          </a:graphicData>
        </a:graphic>
      </p:graphicFrame>
    </p:spTree>
    <p:extLst>
      <p:ext uri="{BB962C8B-B14F-4D97-AF65-F5344CB8AC3E}">
        <p14:creationId xmlns:p14="http://schemas.microsoft.com/office/powerpoint/2010/main" val="365311112"/>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13</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a:t> </a:t>
            </a:r>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sp>
        <p:nvSpPr>
          <p:cNvPr id="7" name="Shape 435"/>
          <p:cNvSpPr/>
          <p:nvPr/>
        </p:nvSpPr>
        <p:spPr>
          <a:xfrm>
            <a:off x="683568" y="57256"/>
            <a:ext cx="8352928"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2000" b="1">
                <a:solidFill>
                  <a:srgbClr val="FFFFFF"/>
                </a:solidFill>
              </a:defRPr>
            </a:lvl1pPr>
          </a:lstStyle>
          <a:p>
            <a:r>
              <a:rPr lang="ru-RU" sz="1600" dirty="0"/>
              <a:t>Национальный проект </a:t>
            </a:r>
            <a:r>
              <a:rPr lang="ru-RU" sz="1600" dirty="0" smtClean="0"/>
              <a:t>«Демография»</a:t>
            </a:r>
          </a:p>
          <a:p>
            <a:r>
              <a:rPr lang="ru-RU" sz="1600" dirty="0" smtClean="0"/>
              <a:t>муниципальный район Безенчукский</a:t>
            </a:r>
            <a:endParaRPr lang="ru-RU" sz="1600" dirty="0"/>
          </a:p>
        </p:txBody>
      </p:sp>
      <p:graphicFrame>
        <p:nvGraphicFramePr>
          <p:cNvPr id="9" name="Таблица 8"/>
          <p:cNvGraphicFramePr>
            <a:graphicFrameLocks noGrp="1"/>
          </p:cNvGraphicFramePr>
          <p:nvPr>
            <p:extLst>
              <p:ext uri="{D42A27DB-BD31-4B8C-83A1-F6EECF244321}">
                <p14:modId xmlns:p14="http://schemas.microsoft.com/office/powerpoint/2010/main" val="139634875"/>
              </p:ext>
            </p:extLst>
          </p:nvPr>
        </p:nvGraphicFramePr>
        <p:xfrm>
          <a:off x="642910" y="1071548"/>
          <a:ext cx="8215370" cy="5091773"/>
        </p:xfrm>
        <a:graphic>
          <a:graphicData uri="http://schemas.openxmlformats.org/drawingml/2006/table">
            <a:tbl>
              <a:tblPr/>
              <a:tblGrid>
                <a:gridCol w="1714513"/>
                <a:gridCol w="1750230"/>
                <a:gridCol w="3250429"/>
                <a:gridCol w="1500198"/>
              </a:tblGrid>
              <a:tr h="441646">
                <a:tc gridSpan="4">
                  <a:txBody>
                    <a:bodyPr/>
                    <a:lstStyle/>
                    <a:p>
                      <a:pPr algn="ctr" fontAlgn="b"/>
                      <a:r>
                        <a:rPr lang="ru-RU" sz="1200" b="1" i="0" u="none" strike="noStrike" dirty="0">
                          <a:latin typeface="Arial"/>
                        </a:rPr>
                        <a:t>П О К А З А Т Е Л И регионального проекта федерального проекта «Формирование системы мотивации граждан к здоровому образу жизни, включая здоровое питание и отказ от вредных привычек» по муниципальным образованиям Самарской области</a:t>
                      </a:r>
                    </a:p>
                  </a:txBody>
                  <a:tcPr marL="6626" marR="6626" marT="662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476979">
                <a:tc rowSpan="3">
                  <a:txBody>
                    <a:bodyPr/>
                    <a:lstStyle/>
                    <a:p>
                      <a:pPr algn="ctr" fontAlgn="b"/>
                      <a:r>
                        <a:rPr lang="ru-RU" sz="1200" b="0" i="0" u="none" strike="noStrike" dirty="0">
                          <a:latin typeface="Arial"/>
                        </a:rPr>
                        <a:t>Наименование муниципального образования</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b"/>
                      <a:r>
                        <a:rPr lang="ru-RU" sz="1200" b="0" i="0" u="none" strike="noStrike" dirty="0">
                          <a:latin typeface="Arial"/>
                        </a:rPr>
                        <a:t> </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700" b="0" i="0" u="none" strike="noStrike">
                          <a:latin typeface="Arial"/>
                        </a:rPr>
                        <a:t>Период реализации проекта, год</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ru-RU" sz="1200" b="0" i="0" u="none" strike="noStrike">
                          <a:latin typeface="Arial"/>
                        </a:rPr>
                        <a:t>Комментарии</a:t>
                      </a:r>
                    </a:p>
                  </a:txBody>
                  <a:tcPr marL="6626" marR="6626" marT="6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6979">
                <a:tc vMerge="1">
                  <a:txBody>
                    <a:bodyPr/>
                    <a:lstStyle/>
                    <a:p>
                      <a:endParaRPr lang="ru-RU"/>
                    </a:p>
                  </a:txBody>
                  <a:tcPr/>
                </a:tc>
                <a:tc vMerge="1">
                  <a:txBody>
                    <a:bodyPr/>
                    <a:lstStyle/>
                    <a:p>
                      <a:endParaRPr lang="ru-RU"/>
                    </a:p>
                  </a:txBody>
                  <a:tcPr/>
                </a:tc>
                <a:tc>
                  <a:txBody>
                    <a:bodyPr/>
                    <a:lstStyle/>
                    <a:p>
                      <a:pPr algn="ctr" fontAlgn="b"/>
                      <a:r>
                        <a:rPr lang="ru-RU" sz="1200" b="0" i="0" u="none" strike="noStrike" dirty="0">
                          <a:latin typeface="Arial"/>
                        </a:rPr>
                        <a:t> </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r>
              <a:tr h="151043">
                <a:tc vMerge="1">
                  <a:txBody>
                    <a:bodyPr/>
                    <a:lstStyle/>
                    <a:p>
                      <a:endParaRPr lang="ru-RU"/>
                    </a:p>
                  </a:txBody>
                  <a:tcPr/>
                </a:tc>
                <a:tc vMerge="1">
                  <a:txBody>
                    <a:bodyPr/>
                    <a:lstStyle/>
                    <a:p>
                      <a:endParaRPr lang="ru-RU"/>
                    </a:p>
                  </a:txBody>
                  <a:tcPr/>
                </a:tc>
                <a:tc>
                  <a:txBody>
                    <a:bodyPr/>
                    <a:lstStyle/>
                    <a:p>
                      <a:pPr algn="ctr" fontAlgn="ctr"/>
                      <a:r>
                        <a:rPr lang="ru-RU" sz="1200" b="0" i="0" u="none" strike="noStrike" dirty="0" smtClean="0">
                          <a:latin typeface="Arial"/>
                        </a:rPr>
                        <a:t> 2019 год </a:t>
                      </a:r>
                      <a:endParaRPr lang="ru-RU" sz="1200" b="0" i="0" u="none" strike="noStrike" dirty="0">
                        <a:latin typeface="Arial"/>
                      </a:endParaRPr>
                    </a:p>
                  </a:txBody>
                  <a:tcPr marL="6626" marR="6626" marT="6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r>
              <a:tr h="1192445">
                <a:tc gridSpan="3">
                  <a:txBody>
                    <a:bodyPr/>
                    <a:lstStyle/>
                    <a:p>
                      <a:pPr algn="ctr" fontAlgn="ctr"/>
                      <a:r>
                        <a:rPr lang="ru-RU" sz="1200" b="0" i="0" u="none" strike="noStrike">
                          <a:latin typeface="Arial"/>
                        </a:rPr>
                        <a:t>Розничные продажи алкогольной продукции на душу населения (в литрах) (Планируется заменить данный показатель показателем, отражающим оценку подушевого потребления алкоголя в Российской Федерации после согласования методики расчета данного показателя с Росстатом)</a:t>
                      </a:r>
                    </a:p>
                  </a:txBody>
                  <a:tcPr marL="6626" marR="6626" marT="6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l" fontAlgn="b"/>
                      <a:r>
                        <a:rPr lang="ru-RU" sz="1200" b="0" i="0" u="none" strike="noStrike" dirty="0">
                          <a:latin typeface="Arial"/>
                        </a:rPr>
                        <a:t> </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043">
                <a:tc>
                  <a:txBody>
                    <a:bodyPr/>
                    <a:lstStyle/>
                    <a:p>
                      <a:pPr algn="l" fontAlgn="b"/>
                      <a:r>
                        <a:rPr lang="ru-RU" sz="1200" b="0" i="0" u="none" strike="noStrike">
                          <a:latin typeface="Arial"/>
                        </a:rPr>
                        <a:t>м.р. Безенчукский</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200" b="0" i="0" u="none" strike="noStrike" dirty="0">
                          <a:latin typeface="Arial"/>
                        </a:rPr>
                        <a:t>Целевой показатель</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latin typeface="Arial"/>
                        </a:rPr>
                        <a:t>-</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200" b="0" i="0" u="none" strike="noStrike" dirty="0">
                          <a:latin typeface="Arial"/>
                        </a:rPr>
                        <a:t> </a:t>
                      </a:r>
                    </a:p>
                  </a:txBody>
                  <a:tcPr marL="6626" marR="6626" marT="6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253">
                <a:tc>
                  <a:txBody>
                    <a:bodyPr/>
                    <a:lstStyle/>
                    <a:p>
                      <a:pPr algn="l" fontAlgn="b"/>
                      <a:r>
                        <a:rPr lang="ru-RU" sz="1200" b="0" i="0" u="none" strike="noStrike">
                          <a:latin typeface="Arial"/>
                        </a:rPr>
                        <a:t> </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200" b="0" i="0" u="none" strike="noStrike">
                          <a:latin typeface="Arial"/>
                        </a:rPr>
                        <a:t>Показатель на отчетный период</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smtClean="0">
                          <a:latin typeface="Arial"/>
                        </a:rPr>
                        <a:t>-</a:t>
                      </a:r>
                      <a:r>
                        <a:rPr lang="ru-RU" sz="1200" b="0" i="0" u="none" strike="noStrike" dirty="0">
                          <a:latin typeface="Arial"/>
                        </a:rPr>
                        <a:t> </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r>
              <a:tr h="697802">
                <a:tc gridSpan="3">
                  <a:txBody>
                    <a:bodyPr/>
                    <a:lstStyle/>
                    <a:p>
                      <a:pPr algn="ctr" fontAlgn="ctr"/>
                      <a:r>
                        <a:rPr lang="ru-RU" sz="1200" b="0" i="0" u="none" strike="noStrike">
                          <a:latin typeface="Arial"/>
                        </a:rPr>
                        <a:t>Наличие программы «Укрепление общественного здоровья» в муниципальном образовании (При определении значения показателя учитывается наличие одной действующей программы «Укрепления общественного здоровья» в отчетный период)</a:t>
                      </a:r>
                    </a:p>
                  </a:txBody>
                  <a:tcPr marL="6626" marR="6626" marT="6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rowSpan="2">
                  <a:txBody>
                    <a:bodyPr/>
                    <a:lstStyle/>
                    <a:p>
                      <a:pPr algn="ctr" fontAlgn="ctr"/>
                      <a:r>
                        <a:rPr lang="ru-RU" sz="1200" b="0" i="0" u="none" strike="noStrike" dirty="0">
                          <a:latin typeface="Arial"/>
                        </a:rPr>
                        <a:t> </a:t>
                      </a:r>
                      <a:r>
                        <a:rPr lang="ru-RU" sz="1200" b="0" i="0" u="none" strike="noStrike" dirty="0" smtClean="0">
                          <a:latin typeface="Arial"/>
                        </a:rPr>
                        <a:t>Программа принята Постановлением № 1175 от 11.10.2019 года.</a:t>
                      </a:r>
                      <a:endParaRPr lang="ru-RU" sz="1200" b="0" i="0" u="none" strike="noStrike" dirty="0">
                        <a:latin typeface="Arial"/>
                      </a:endParaRPr>
                    </a:p>
                  </a:txBody>
                  <a:tcPr marL="6626" marR="6626" marT="6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043">
                <a:tc>
                  <a:txBody>
                    <a:bodyPr/>
                    <a:lstStyle/>
                    <a:p>
                      <a:pPr algn="l" fontAlgn="b"/>
                      <a:r>
                        <a:rPr lang="ru-RU" sz="1200" b="0" i="0" u="none" strike="noStrike">
                          <a:latin typeface="Arial"/>
                        </a:rPr>
                        <a:t> </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200" b="0" i="0" u="none" strike="noStrike">
                          <a:latin typeface="Arial"/>
                        </a:rPr>
                        <a:t> </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latin typeface="Arial"/>
                        </a:rPr>
                        <a:t> </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r>
              <a:tr h="151043">
                <a:tc>
                  <a:txBody>
                    <a:bodyPr/>
                    <a:lstStyle/>
                    <a:p>
                      <a:pPr algn="l" fontAlgn="b"/>
                      <a:r>
                        <a:rPr lang="ru-RU" sz="1200" b="0" i="0" u="none" strike="noStrike">
                          <a:latin typeface="Arial"/>
                        </a:rPr>
                        <a:t> </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200" b="0" i="0" u="none" strike="noStrike">
                          <a:latin typeface="Arial"/>
                        </a:rPr>
                        <a:t> </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latin typeface="Arial"/>
                        </a:rPr>
                        <a:t> </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200" b="0" i="0" u="none" strike="noStrike" dirty="0">
                          <a:latin typeface="Arial"/>
                        </a:rPr>
                        <a:t> </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043">
                <a:tc>
                  <a:txBody>
                    <a:bodyPr/>
                    <a:lstStyle/>
                    <a:p>
                      <a:pPr algn="l" fontAlgn="b"/>
                      <a:r>
                        <a:rPr lang="ru-RU" sz="1200" b="0" i="0" u="none" strike="noStrike">
                          <a:latin typeface="Arial"/>
                        </a:rPr>
                        <a:t>м.р. Безенчукский</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200" b="0" i="0" u="none" strike="noStrike">
                          <a:latin typeface="Arial"/>
                        </a:rPr>
                        <a:t>Целевой показатель</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latin typeface="Arial"/>
                        </a:rPr>
                        <a:t>1</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200" b="0" i="0" u="none" strike="noStrike" dirty="0">
                          <a:latin typeface="Arial"/>
                        </a:rPr>
                        <a:t> </a:t>
                      </a:r>
                    </a:p>
                  </a:txBody>
                  <a:tcPr marL="6626" marR="6626" marT="6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153">
                <a:tc>
                  <a:txBody>
                    <a:bodyPr/>
                    <a:lstStyle/>
                    <a:p>
                      <a:pPr algn="l" fontAlgn="b"/>
                      <a:r>
                        <a:rPr lang="ru-RU" sz="1200" b="0" i="0" u="none" strike="noStrike">
                          <a:latin typeface="Arial"/>
                        </a:rPr>
                        <a:t> </a:t>
                      </a: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latin typeface="Arial"/>
                        </a:rPr>
                        <a:t>Показатель на отчетный период</a:t>
                      </a:r>
                    </a:p>
                  </a:txBody>
                  <a:tcPr marL="6626" marR="6626" marT="66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dirty="0">
                          <a:latin typeface="Arial"/>
                        </a:rPr>
                        <a:t> </a:t>
                      </a:r>
                      <a:r>
                        <a:rPr lang="ru-RU" sz="1200" b="0" i="0" u="none" strike="noStrike" dirty="0" smtClean="0">
                          <a:latin typeface="Arial"/>
                        </a:rPr>
                        <a:t>1</a:t>
                      </a:r>
                      <a:endParaRPr lang="ru-RU" sz="1200" b="0" i="0" u="none" strike="noStrike" dirty="0">
                        <a:latin typeface="Arial"/>
                      </a:endParaRPr>
                    </a:p>
                  </a:txBody>
                  <a:tcPr marL="6626" marR="6626" marT="6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r>
            </a:tbl>
          </a:graphicData>
        </a:graphic>
      </p:graphicFrame>
    </p:spTree>
    <p:extLst>
      <p:ext uri="{BB962C8B-B14F-4D97-AF65-F5344CB8AC3E}">
        <p14:creationId xmlns:p14="http://schemas.microsoft.com/office/powerpoint/2010/main" val="365311112"/>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14</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a:t> </a:t>
            </a:r>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sp>
        <p:nvSpPr>
          <p:cNvPr id="7" name="Shape 435"/>
          <p:cNvSpPr/>
          <p:nvPr/>
        </p:nvSpPr>
        <p:spPr>
          <a:xfrm>
            <a:off x="683568" y="57256"/>
            <a:ext cx="8352928"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2000" b="1">
                <a:solidFill>
                  <a:srgbClr val="FFFFFF"/>
                </a:solidFill>
              </a:defRPr>
            </a:lvl1pPr>
          </a:lstStyle>
          <a:p>
            <a:r>
              <a:rPr lang="ru-RU" sz="1600" dirty="0"/>
              <a:t>Национальный проект </a:t>
            </a:r>
            <a:r>
              <a:rPr lang="ru-RU" sz="1600" dirty="0" smtClean="0"/>
              <a:t>«Демография»</a:t>
            </a:r>
          </a:p>
          <a:p>
            <a:r>
              <a:rPr lang="ru-RU" sz="1600" dirty="0" smtClean="0"/>
              <a:t>муниципальный район Безенчукский</a:t>
            </a:r>
            <a:endParaRPr lang="ru-RU" sz="1600" dirty="0"/>
          </a:p>
        </p:txBody>
      </p:sp>
      <p:graphicFrame>
        <p:nvGraphicFramePr>
          <p:cNvPr id="8" name="Таблица 7"/>
          <p:cNvGraphicFramePr>
            <a:graphicFrameLocks noGrp="1"/>
          </p:cNvGraphicFramePr>
          <p:nvPr>
            <p:extLst>
              <p:ext uri="{D42A27DB-BD31-4B8C-83A1-F6EECF244321}">
                <p14:modId xmlns:p14="http://schemas.microsoft.com/office/powerpoint/2010/main" val="383570301"/>
              </p:ext>
            </p:extLst>
          </p:nvPr>
        </p:nvGraphicFramePr>
        <p:xfrm>
          <a:off x="179513" y="1256212"/>
          <a:ext cx="8712968" cy="4693068"/>
        </p:xfrm>
        <a:graphic>
          <a:graphicData uri="http://schemas.openxmlformats.org/drawingml/2006/table">
            <a:tbl>
              <a:tblPr/>
              <a:tblGrid>
                <a:gridCol w="2351862"/>
                <a:gridCol w="2543590"/>
                <a:gridCol w="2090621"/>
                <a:gridCol w="1726895"/>
              </a:tblGrid>
              <a:tr h="1238448">
                <a:tc gridSpan="4">
                  <a:txBody>
                    <a:bodyPr/>
                    <a:lstStyle/>
                    <a:p>
                      <a:pPr algn="ctr" fontAlgn="b"/>
                      <a:r>
                        <a:rPr lang="ru-RU" sz="1400" b="1" i="0" u="none" strike="noStrike" dirty="0">
                          <a:latin typeface="Arial"/>
                        </a:rPr>
                        <a:t>П О К А З А Т Е Л И регионального проекта федерального проекта «Содействие занятости женщин – создание условий  дошкольного образования для детей в возрасте до трех лет» по муниципальным образованиям Самарской области»</a:t>
                      </a:r>
                    </a:p>
                  </a:txBody>
                  <a:tcPr marL="8947" marR="8947" marT="89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1108084">
                <a:tc rowSpan="2">
                  <a:txBody>
                    <a:bodyPr/>
                    <a:lstStyle/>
                    <a:p>
                      <a:pPr algn="ctr" fontAlgn="b"/>
                      <a:r>
                        <a:rPr lang="ru-RU" sz="1400" b="0" i="0" u="none" strike="noStrike">
                          <a:latin typeface="Arial"/>
                        </a:rPr>
                        <a:t>Наименование муниципального образования</a:t>
                      </a:r>
                    </a:p>
                  </a:txBody>
                  <a:tcPr marL="8947" marR="8947" marT="89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ru-RU" sz="1400" b="0" i="0" u="none" strike="noStrike" dirty="0">
                          <a:latin typeface="Arial"/>
                        </a:rPr>
                        <a:t> </a:t>
                      </a:r>
                    </a:p>
                  </a:txBody>
                  <a:tcPr marL="8947" marR="8947" marT="89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latin typeface="Arial"/>
                        </a:rPr>
                        <a:t>Период реализации проекта, год</a:t>
                      </a:r>
                    </a:p>
                  </a:txBody>
                  <a:tcPr marL="8947" marR="8947" marT="89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400" b="0" i="0" u="none" strike="noStrike">
                          <a:latin typeface="Arial"/>
                        </a:rPr>
                        <a:t>Комментарии</a:t>
                      </a:r>
                    </a:p>
                  </a:txBody>
                  <a:tcPr marL="8947" marR="8947" marT="89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9363">
                <a:tc vMerge="1">
                  <a:txBody>
                    <a:bodyPr/>
                    <a:lstStyle/>
                    <a:p>
                      <a:endParaRPr lang="ru-RU"/>
                    </a:p>
                  </a:txBody>
                  <a:tcPr/>
                </a:tc>
                <a:tc vMerge="1">
                  <a:txBody>
                    <a:bodyPr/>
                    <a:lstStyle/>
                    <a:p>
                      <a:endParaRPr lang="ru-RU"/>
                    </a:p>
                  </a:txBody>
                  <a:tcPr/>
                </a:tc>
                <a:tc>
                  <a:txBody>
                    <a:bodyPr/>
                    <a:lstStyle/>
                    <a:p>
                      <a:pPr algn="ctr" fontAlgn="ctr"/>
                      <a:r>
                        <a:rPr lang="en-US" sz="1400" b="0" i="0" u="none" strike="noStrike">
                          <a:latin typeface="Arial"/>
                        </a:rPr>
                        <a:t>I </a:t>
                      </a:r>
                      <a:r>
                        <a:rPr lang="ru-RU" sz="1400" b="0" i="0" u="none" strike="noStrike">
                          <a:latin typeface="Arial"/>
                        </a:rPr>
                        <a:t>полугодие 2019</a:t>
                      </a:r>
                    </a:p>
                  </a:txBody>
                  <a:tcPr marL="8947" marR="8947" marT="89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r>
              <a:tr h="890814">
                <a:tc gridSpan="3">
                  <a:txBody>
                    <a:bodyPr/>
                    <a:lstStyle/>
                    <a:p>
                      <a:pPr algn="ctr" fontAlgn="b"/>
                      <a:r>
                        <a:rPr lang="ru-RU" sz="1400" b="0" i="0" u="none" strike="noStrike" dirty="0">
                          <a:latin typeface="Arial"/>
                        </a:rPr>
                        <a:t>Доступность дошкольного образования для детей в возрасте от полутора до трех лет (проценты)</a:t>
                      </a:r>
                    </a:p>
                  </a:txBody>
                  <a:tcPr marL="8947" marR="8947" marT="89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l" fontAlgn="b"/>
                      <a:r>
                        <a:rPr lang="ru-RU" sz="1400" b="0" i="0" u="none" strike="noStrike" dirty="0">
                          <a:latin typeface="Arial"/>
                        </a:rPr>
                        <a:t> </a:t>
                      </a:r>
                    </a:p>
                  </a:txBody>
                  <a:tcPr marL="8947" marR="8947" marT="89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9363">
                <a:tc>
                  <a:txBody>
                    <a:bodyPr/>
                    <a:lstStyle/>
                    <a:p>
                      <a:pPr algn="l" fontAlgn="b"/>
                      <a:r>
                        <a:rPr lang="ru-RU" sz="1400" b="0" i="0" u="none" strike="noStrike">
                          <a:latin typeface="Arial"/>
                        </a:rPr>
                        <a:t>м.р. Безенчукский</a:t>
                      </a:r>
                    </a:p>
                  </a:txBody>
                  <a:tcPr marL="8947" marR="8947" marT="89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a:latin typeface="Arial"/>
                        </a:rPr>
                        <a:t>Целевой показатель</a:t>
                      </a:r>
                    </a:p>
                  </a:txBody>
                  <a:tcPr marL="8947" marR="8947" marT="89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400" b="0" i="0" u="none" strike="noStrike" dirty="0">
                          <a:latin typeface="Arial"/>
                        </a:rPr>
                        <a:t>96,2</a:t>
                      </a:r>
                    </a:p>
                  </a:txBody>
                  <a:tcPr marL="8947" marR="8947" marT="89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400" b="0" i="0" u="none" strike="noStrike" dirty="0">
                          <a:latin typeface="Arial"/>
                        </a:rPr>
                        <a:t> </a:t>
                      </a:r>
                    </a:p>
                  </a:txBody>
                  <a:tcPr marL="8947" marR="8947" marT="89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6996">
                <a:tc>
                  <a:txBody>
                    <a:bodyPr/>
                    <a:lstStyle/>
                    <a:p>
                      <a:pPr algn="l" fontAlgn="b"/>
                      <a:r>
                        <a:rPr lang="ru-RU" sz="1400" b="0" i="0" u="none" strike="noStrike">
                          <a:latin typeface="Arial"/>
                        </a:rPr>
                        <a:t> </a:t>
                      </a:r>
                    </a:p>
                  </a:txBody>
                  <a:tcPr marL="8947" marR="8947" marT="89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400" b="0" i="0" u="none" strike="noStrike">
                          <a:latin typeface="Arial"/>
                        </a:rPr>
                        <a:t>Показатель на отчетный период</a:t>
                      </a:r>
                    </a:p>
                  </a:txBody>
                  <a:tcPr marL="8947" marR="8947" marT="89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400" b="0" i="0" u="none" strike="noStrike" dirty="0" smtClean="0">
                          <a:latin typeface="Arial"/>
                        </a:rPr>
                        <a:t>99,03</a:t>
                      </a:r>
                      <a:endParaRPr lang="ru-RU" sz="1400" b="0" i="0" u="none" strike="noStrike" dirty="0">
                        <a:latin typeface="Arial"/>
                      </a:endParaRPr>
                    </a:p>
                  </a:txBody>
                  <a:tcPr marL="8947" marR="8947" marT="89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r>
            </a:tbl>
          </a:graphicData>
        </a:graphic>
      </p:graphicFrame>
    </p:spTree>
    <p:extLst>
      <p:ext uri="{BB962C8B-B14F-4D97-AF65-F5344CB8AC3E}">
        <p14:creationId xmlns:p14="http://schemas.microsoft.com/office/powerpoint/2010/main" val="365311112"/>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15</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a:t> </a:t>
            </a:r>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sp>
        <p:nvSpPr>
          <p:cNvPr id="7" name="Shape 435"/>
          <p:cNvSpPr/>
          <p:nvPr/>
        </p:nvSpPr>
        <p:spPr>
          <a:xfrm>
            <a:off x="683568" y="57256"/>
            <a:ext cx="8352928"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2000" b="1">
                <a:solidFill>
                  <a:srgbClr val="FFFFFF"/>
                </a:solidFill>
              </a:defRPr>
            </a:lvl1pPr>
          </a:lstStyle>
          <a:p>
            <a:r>
              <a:rPr lang="ru-RU" sz="1600" dirty="0"/>
              <a:t>Национальный проект </a:t>
            </a:r>
            <a:r>
              <a:rPr lang="ru-RU" sz="1600" dirty="0" smtClean="0"/>
              <a:t>«Демография»</a:t>
            </a:r>
          </a:p>
          <a:p>
            <a:r>
              <a:rPr lang="ru-RU" sz="1600" dirty="0" smtClean="0"/>
              <a:t>муниципальный район Безенчукский</a:t>
            </a:r>
            <a:endParaRPr lang="ru-RU" sz="1600" dirty="0"/>
          </a:p>
        </p:txBody>
      </p:sp>
      <p:graphicFrame>
        <p:nvGraphicFramePr>
          <p:cNvPr id="10" name="Таблица 9"/>
          <p:cNvGraphicFramePr>
            <a:graphicFrameLocks noGrp="1"/>
          </p:cNvGraphicFramePr>
          <p:nvPr>
            <p:extLst>
              <p:ext uri="{D42A27DB-BD31-4B8C-83A1-F6EECF244321}">
                <p14:modId xmlns:p14="http://schemas.microsoft.com/office/powerpoint/2010/main" val="2567103745"/>
              </p:ext>
            </p:extLst>
          </p:nvPr>
        </p:nvGraphicFramePr>
        <p:xfrm>
          <a:off x="1142976" y="1117185"/>
          <a:ext cx="7072362" cy="4671979"/>
        </p:xfrm>
        <a:graphic>
          <a:graphicData uri="http://schemas.openxmlformats.org/drawingml/2006/table">
            <a:tbl>
              <a:tblPr/>
              <a:tblGrid>
                <a:gridCol w="1806314"/>
                <a:gridCol w="2176111"/>
                <a:gridCol w="1887897"/>
                <a:gridCol w="1202040"/>
              </a:tblGrid>
              <a:tr h="381376">
                <a:tc gridSpan="4">
                  <a:txBody>
                    <a:bodyPr/>
                    <a:lstStyle/>
                    <a:p>
                      <a:pPr algn="ctr" fontAlgn="b"/>
                      <a:r>
                        <a:rPr lang="ru-RU" sz="1000" b="1" i="0" u="none" strike="noStrike" dirty="0">
                          <a:latin typeface="Arial"/>
                        </a:rPr>
                        <a:t>П О К А З А Т Е Л И региональной составляющей федерального проекта «Спорт – норма жизни» по муниципальным образованиям Самарской области</a:t>
                      </a:r>
                    </a:p>
                  </a:txBody>
                  <a:tcPr marL="9133" marR="9133" marT="913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487807">
                <a:tc rowSpan="2">
                  <a:txBody>
                    <a:bodyPr/>
                    <a:lstStyle/>
                    <a:p>
                      <a:pPr algn="ctr" fontAlgn="b"/>
                      <a:r>
                        <a:rPr lang="ru-RU" sz="1000" b="0" i="0" u="none" strike="noStrike">
                          <a:latin typeface="Arial"/>
                        </a:rPr>
                        <a:t>Наименование муниципального образования</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ru-RU" sz="1000" b="0" i="0" u="none" strike="noStrike">
                          <a:latin typeface="Arial"/>
                        </a:rPr>
                        <a:t> </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0" i="0" u="none" strike="noStrike">
                          <a:latin typeface="Arial"/>
                        </a:rPr>
                        <a:t>Период реализации проекта, год</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000" b="0" i="0" u="none" strike="noStrike" dirty="0">
                          <a:latin typeface="Arial"/>
                        </a:rPr>
                        <a:t>Комментарии</a:t>
                      </a:r>
                    </a:p>
                  </a:txBody>
                  <a:tcPr marL="9133" marR="9133" marT="91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880">
                <a:tc vMerge="1">
                  <a:txBody>
                    <a:bodyPr/>
                    <a:lstStyle/>
                    <a:p>
                      <a:endParaRPr lang="ru-RU"/>
                    </a:p>
                  </a:txBody>
                  <a:tcPr/>
                </a:tc>
                <a:tc vMerge="1">
                  <a:txBody>
                    <a:bodyPr/>
                    <a:lstStyle/>
                    <a:p>
                      <a:endParaRPr lang="ru-RU"/>
                    </a:p>
                  </a:txBody>
                  <a:tcPr/>
                </a:tc>
                <a:tc>
                  <a:txBody>
                    <a:bodyPr/>
                    <a:lstStyle/>
                    <a:p>
                      <a:pPr algn="ctr" fontAlgn="ctr"/>
                      <a:r>
                        <a:rPr lang="en-US" sz="1000" b="0" i="0" u="none" strike="noStrike">
                          <a:latin typeface="Arial"/>
                        </a:rPr>
                        <a:t>I </a:t>
                      </a:r>
                      <a:r>
                        <a:rPr lang="ru-RU" sz="1000" b="0" i="0" u="none" strike="noStrike">
                          <a:latin typeface="Arial"/>
                        </a:rPr>
                        <a:t>полугодие 2019</a:t>
                      </a:r>
                    </a:p>
                  </a:txBody>
                  <a:tcPr marL="9133" marR="9133" marT="91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r>
              <a:tr h="600889">
                <a:tc gridSpan="3">
                  <a:txBody>
                    <a:bodyPr/>
                    <a:lstStyle/>
                    <a:p>
                      <a:pPr algn="ctr" fontAlgn="b"/>
                      <a:r>
                        <a:rPr lang="ru-RU" sz="1000" b="0" i="0" u="none" strike="noStrike">
                          <a:latin typeface="Arial"/>
                        </a:rPr>
                        <a:t>Доля детей и молодежи Самарской области (возраст от 3 до 29 лет), систематически занимающихся физической культурой и спортом, в общей численности детей и молодежи Самарской области (возраст от 3 до 29 лет), %</a:t>
                      </a:r>
                    </a:p>
                  </a:txBody>
                  <a:tcPr marL="9133" marR="9133" marT="913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l" fontAlgn="b"/>
                      <a:r>
                        <a:rPr lang="ru-RU" sz="1000" b="0" i="0" u="none" strike="noStrike">
                          <a:latin typeface="Arial"/>
                        </a:rPr>
                        <a:t> </a:t>
                      </a:r>
                    </a:p>
                  </a:txBody>
                  <a:tcPr marL="9133" marR="9133" marT="913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0">
                <a:tc>
                  <a:txBody>
                    <a:bodyPr/>
                    <a:lstStyle/>
                    <a:p>
                      <a:pPr algn="l" fontAlgn="b"/>
                      <a:r>
                        <a:rPr lang="ru-RU" sz="1000" b="0" i="0" u="none" strike="noStrike">
                          <a:latin typeface="Arial"/>
                        </a:rPr>
                        <a:t>м.р. Безенчукский</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latin typeface="Arial"/>
                        </a:rPr>
                        <a:t>Целевой показатель</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smtClean="0">
                          <a:latin typeface="Arial"/>
                        </a:rPr>
                        <a:t>87,7</a:t>
                      </a:r>
                      <a:endParaRPr lang="ru-RU" sz="1000" b="0" i="0" u="none" strike="noStrike" dirty="0">
                        <a:latin typeface="Arial"/>
                      </a:endParaRP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000" b="0" i="0" u="none" strike="noStrike">
                          <a:latin typeface="Arial"/>
                        </a:rPr>
                        <a:t> </a:t>
                      </a:r>
                    </a:p>
                  </a:txBody>
                  <a:tcPr marL="9133" marR="9133" marT="91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880">
                <a:tc>
                  <a:txBody>
                    <a:bodyPr/>
                    <a:lstStyle/>
                    <a:p>
                      <a:pPr algn="l" fontAlgn="b"/>
                      <a:r>
                        <a:rPr lang="ru-RU" sz="1000" b="0" i="0" u="none" strike="noStrike">
                          <a:latin typeface="Arial"/>
                        </a:rPr>
                        <a:t> </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latin typeface="Arial"/>
                        </a:rPr>
                        <a:t>Показатель на отчетный период</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smtClean="0">
                          <a:latin typeface="Arial"/>
                        </a:rPr>
                        <a:t>87,9</a:t>
                      </a:r>
                      <a:endParaRPr lang="ru-RU" sz="1000" b="0" i="0" u="none" strike="noStrike" dirty="0">
                        <a:latin typeface="Arial"/>
                      </a:endParaRP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r>
              <a:tr h="748894">
                <a:tc gridSpan="3">
                  <a:txBody>
                    <a:bodyPr/>
                    <a:lstStyle/>
                    <a:p>
                      <a:pPr algn="l" fontAlgn="b"/>
                      <a:r>
                        <a:rPr lang="ru-RU" sz="1000" b="0" i="0" u="none" strike="noStrike">
                          <a:latin typeface="Arial"/>
                        </a:rPr>
                        <a:t>Доля населения Самарской области среднего возраста (женщины от 30 до 54 лет, мужчины от 30 до 59 лет), систематически занимающихся физической культурой и спортом, в общей численности населения Самарской области среднего возраста (женщины от 30 до 54 лет, мужчины от 30 до 59 лет), %</a:t>
                      </a:r>
                    </a:p>
                  </a:txBody>
                  <a:tcPr marL="9133" marR="9133" marT="913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l" fontAlgn="b"/>
                      <a:r>
                        <a:rPr lang="ru-RU" sz="1000" b="0" i="0" u="none" strike="noStrike">
                          <a:latin typeface="Arial"/>
                        </a:rPr>
                        <a:t> </a:t>
                      </a:r>
                    </a:p>
                  </a:txBody>
                  <a:tcPr marL="9133" marR="9133" marT="913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0">
                <a:tc>
                  <a:txBody>
                    <a:bodyPr/>
                    <a:lstStyle/>
                    <a:p>
                      <a:pPr algn="l" fontAlgn="b"/>
                      <a:r>
                        <a:rPr lang="ru-RU" sz="1000" b="0" i="0" u="none" strike="noStrike">
                          <a:latin typeface="Arial"/>
                        </a:rPr>
                        <a:t>м.р. Безенчукский</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latin typeface="Arial"/>
                        </a:rPr>
                        <a:t>Целевой показатель</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smtClean="0">
                          <a:latin typeface="Arial"/>
                        </a:rPr>
                        <a:t>33,1</a:t>
                      </a:r>
                      <a:endParaRPr lang="ru-RU" sz="1000" b="0" i="0" u="none" strike="noStrike" dirty="0">
                        <a:latin typeface="Arial"/>
                      </a:endParaRP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000" b="0" i="0" u="none" strike="noStrike">
                          <a:latin typeface="Arial"/>
                        </a:rPr>
                        <a:t> </a:t>
                      </a:r>
                    </a:p>
                  </a:txBody>
                  <a:tcPr marL="9133" marR="9133" marT="91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880">
                <a:tc>
                  <a:txBody>
                    <a:bodyPr/>
                    <a:lstStyle/>
                    <a:p>
                      <a:pPr algn="l" fontAlgn="b"/>
                      <a:r>
                        <a:rPr lang="ru-RU" sz="1000" b="0" i="0" u="none" strike="noStrike">
                          <a:latin typeface="Arial"/>
                        </a:rPr>
                        <a:t> </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dirty="0">
                          <a:latin typeface="Arial"/>
                        </a:rPr>
                        <a:t>Показатель на отчетный период</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smtClean="0">
                          <a:latin typeface="Arial"/>
                        </a:rPr>
                        <a:t>34,9</a:t>
                      </a:r>
                      <a:endParaRPr lang="ru-RU" sz="1000" b="0" i="0" u="none" strike="noStrike" dirty="0">
                        <a:latin typeface="Arial"/>
                      </a:endParaRP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r>
              <a:tr h="748894">
                <a:tc gridSpan="3">
                  <a:txBody>
                    <a:bodyPr/>
                    <a:lstStyle/>
                    <a:p>
                      <a:pPr algn="l" fontAlgn="b"/>
                      <a:r>
                        <a:rPr lang="ru-RU" sz="1000" b="0" i="0" u="none" strike="noStrike">
                          <a:latin typeface="Arial"/>
                        </a:rPr>
                        <a:t>Доля населения Самарской области старшего возраста (женщины от 55 до 79 лет, мужчины от 60 до 79 лет), систематически занимающихся физической культурой и спортом, в общей численности населения Самарской области старшего возраста (женщины от 55 до 79 лет, мужчины от 60 до 79 лет), %</a:t>
                      </a:r>
                    </a:p>
                  </a:txBody>
                  <a:tcPr marL="9133" marR="9133" marT="913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l" fontAlgn="b"/>
                      <a:r>
                        <a:rPr lang="ru-RU" sz="1000" b="0" i="0" u="none" strike="noStrike">
                          <a:latin typeface="Arial"/>
                        </a:rPr>
                        <a:t> </a:t>
                      </a:r>
                    </a:p>
                  </a:txBody>
                  <a:tcPr marL="9133" marR="9133" marT="913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0">
                <a:tc>
                  <a:txBody>
                    <a:bodyPr/>
                    <a:lstStyle/>
                    <a:p>
                      <a:pPr algn="l" fontAlgn="b"/>
                      <a:r>
                        <a:rPr lang="ru-RU" sz="1000" b="0" i="0" u="none" strike="noStrike">
                          <a:latin typeface="Arial"/>
                        </a:rPr>
                        <a:t>м.р. Безенчукский</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latin typeface="Arial"/>
                        </a:rPr>
                        <a:t>Целевой показатель</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latin typeface="Arial"/>
                        </a:rPr>
                        <a:t>8,1</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000" b="0" i="0" u="none" strike="noStrike">
                          <a:latin typeface="Arial"/>
                        </a:rPr>
                        <a:t> </a:t>
                      </a:r>
                    </a:p>
                  </a:txBody>
                  <a:tcPr marL="9133" marR="9133" marT="91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880">
                <a:tc>
                  <a:txBody>
                    <a:bodyPr/>
                    <a:lstStyle/>
                    <a:p>
                      <a:pPr algn="l" fontAlgn="b"/>
                      <a:r>
                        <a:rPr lang="ru-RU" sz="1000" b="0" i="0" u="none" strike="noStrike">
                          <a:latin typeface="Arial"/>
                        </a:rPr>
                        <a:t> </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latin typeface="Arial"/>
                        </a:rPr>
                        <a:t>Показатель на отчетный период</a:t>
                      </a: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dirty="0" smtClean="0">
                          <a:latin typeface="Arial"/>
                        </a:rPr>
                        <a:t>10,8</a:t>
                      </a:r>
                      <a:endParaRPr lang="ru-RU" sz="1000" b="0" i="0" u="none" strike="noStrike" dirty="0">
                        <a:latin typeface="Arial"/>
                      </a:endParaRPr>
                    </a:p>
                  </a:txBody>
                  <a:tcPr marL="9133" marR="9133" marT="91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r>
            </a:tbl>
          </a:graphicData>
        </a:graphic>
      </p:graphicFrame>
    </p:spTree>
    <p:extLst>
      <p:ext uri="{BB962C8B-B14F-4D97-AF65-F5344CB8AC3E}">
        <p14:creationId xmlns:p14="http://schemas.microsoft.com/office/powerpoint/2010/main" val="36531111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16</a:t>
            </a:fld>
            <a:endParaRPr/>
          </a:p>
        </p:txBody>
      </p:sp>
      <p:sp>
        <p:nvSpPr>
          <p:cNvPr id="7" name="Shape 435"/>
          <p:cNvSpPr/>
          <p:nvPr/>
        </p:nvSpPr>
        <p:spPr>
          <a:xfrm>
            <a:off x="1719596" y="57256"/>
            <a:ext cx="5920850" cy="923330"/>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lgn="ctr">
              <a:defRPr sz="2000" b="1">
                <a:solidFill>
                  <a:srgbClr val="FFFFFF"/>
                </a:solidFill>
              </a:defRPr>
            </a:lvl1pPr>
          </a:lstStyle>
          <a:p>
            <a:r>
              <a:rPr lang="ru-RU" sz="1800" dirty="0"/>
              <a:t>НАЦИОНАЛЬНЫЙ ПРОЕКТ «ЗДРАВООХРАНЕНИЕ»</a:t>
            </a:r>
          </a:p>
          <a:p>
            <a:r>
              <a:rPr lang="ru-RU" sz="1800" dirty="0" smtClean="0"/>
              <a:t>муниципальный район </a:t>
            </a:r>
            <a:r>
              <a:rPr lang="ru-RU" sz="1800" dirty="0" err="1" smtClean="0"/>
              <a:t>Безенчукский</a:t>
            </a:r>
            <a:endParaRPr lang="ru-RU" sz="1800" dirty="0" smtClean="0"/>
          </a:p>
          <a:p>
            <a:endParaRPr lang="ru-RU" sz="1800" dirty="0"/>
          </a:p>
        </p:txBody>
      </p:sp>
      <p:graphicFrame>
        <p:nvGraphicFramePr>
          <p:cNvPr id="5" name="Таблица 4"/>
          <p:cNvGraphicFramePr>
            <a:graphicFrameLocks noGrp="1"/>
          </p:cNvGraphicFramePr>
          <p:nvPr>
            <p:extLst>
              <p:ext uri="{D42A27DB-BD31-4B8C-83A1-F6EECF244321}">
                <p14:modId xmlns:p14="http://schemas.microsoft.com/office/powerpoint/2010/main" val="2478327216"/>
              </p:ext>
            </p:extLst>
          </p:nvPr>
        </p:nvGraphicFramePr>
        <p:xfrm>
          <a:off x="251524" y="980586"/>
          <a:ext cx="8262007" cy="4968694"/>
        </p:xfrm>
        <a:graphic>
          <a:graphicData uri="http://schemas.openxmlformats.org/drawingml/2006/table">
            <a:tbl>
              <a:tblPr/>
              <a:tblGrid>
                <a:gridCol w="1554268"/>
                <a:gridCol w="473550"/>
                <a:gridCol w="378948"/>
                <a:gridCol w="530205"/>
                <a:gridCol w="378948"/>
                <a:gridCol w="378412"/>
                <a:gridCol w="378948"/>
                <a:gridCol w="378948"/>
                <a:gridCol w="378948"/>
                <a:gridCol w="757358"/>
                <a:gridCol w="2673474"/>
              </a:tblGrid>
              <a:tr h="829872">
                <a:tc gridSpan="11">
                  <a:txBody>
                    <a:bodyPr/>
                    <a:lstStyle/>
                    <a:p>
                      <a:pPr algn="ctr">
                        <a:lnSpc>
                          <a:spcPct val="115000"/>
                        </a:lnSpc>
                        <a:spcAft>
                          <a:spcPts val="0"/>
                        </a:spcAft>
                      </a:pPr>
                      <a:r>
                        <a:rPr lang="ru-RU" sz="1100" b="1" dirty="0">
                          <a:latin typeface="Times New Roman"/>
                          <a:ea typeface="Times New Roman"/>
                          <a:cs typeface="Times New Roman"/>
                        </a:rPr>
                        <a:t>ФЕДЕРАЛЬНЫЙ ПРОЕКТ  «Развитие системы </a:t>
                      </a:r>
                      <a:r>
                        <a:rPr lang="ru-RU" sz="1100" b="1" dirty="0" smtClean="0">
                          <a:latin typeface="Times New Roman"/>
                          <a:ea typeface="Times New Roman"/>
                          <a:cs typeface="Times New Roman"/>
                        </a:rPr>
                        <a:t>оказания </a:t>
                      </a:r>
                      <a:r>
                        <a:rPr lang="ru-RU" sz="1100" b="1" dirty="0">
                          <a:latin typeface="Times New Roman"/>
                          <a:ea typeface="Times New Roman"/>
                          <a:cs typeface="Times New Roman"/>
                        </a:rPr>
                        <a:t>первичной медико-санитарной помощи</a:t>
                      </a:r>
                      <a:r>
                        <a:rPr lang="ru-RU" sz="1100" b="1" dirty="0" smtClean="0">
                          <a:latin typeface="Times New Roman"/>
                          <a:ea typeface="Times New Roman"/>
                          <a:cs typeface="Times New Roman"/>
                        </a:rPr>
                        <a:t>»</a:t>
                      </a:r>
                      <a:r>
                        <a:rPr lang="ru-RU" sz="1000" b="1" i="0" u="none" strike="noStrike" cap="none" spc="0" baseline="0" dirty="0" smtClean="0">
                          <a:ln>
                            <a:noFill/>
                          </a:ln>
                          <a:solidFill>
                            <a:schemeClr val="tx1"/>
                          </a:solidFill>
                          <a:uFillTx/>
                          <a:latin typeface="+mn-lt"/>
                          <a:ea typeface="+mn-ea"/>
                          <a:cs typeface="+mn-cs"/>
                          <a:sym typeface="Arial"/>
                        </a:rPr>
                        <a:t> </a:t>
                      </a:r>
                    </a:p>
                    <a:p>
                      <a:pPr algn="ctr">
                        <a:lnSpc>
                          <a:spcPct val="115000"/>
                        </a:lnSpc>
                        <a:spcAft>
                          <a:spcPts val="0"/>
                        </a:spcAft>
                      </a:pPr>
                      <a:endParaRPr lang="ru-RU" sz="1000" b="1" i="0" u="none" strike="noStrike" cap="none" spc="0" baseline="0" dirty="0" smtClean="0">
                        <a:ln>
                          <a:noFill/>
                        </a:ln>
                        <a:solidFill>
                          <a:schemeClr val="tx1"/>
                        </a:solidFill>
                        <a:uFillTx/>
                        <a:latin typeface="+mn-lt"/>
                        <a:ea typeface="+mn-ea"/>
                        <a:cs typeface="+mn-cs"/>
                        <a:sym typeface="Arial"/>
                      </a:endParaRPr>
                    </a:p>
                    <a:p>
                      <a:pPr algn="ctr">
                        <a:lnSpc>
                          <a:spcPct val="115000"/>
                        </a:lnSpc>
                        <a:spcAft>
                          <a:spcPts val="0"/>
                        </a:spcAft>
                      </a:pPr>
                      <a:r>
                        <a:rPr lang="ru-RU" sz="1000" b="1" i="0" u="none" strike="noStrike" cap="none" spc="0" baseline="0" dirty="0" smtClean="0">
                          <a:ln>
                            <a:noFill/>
                          </a:ln>
                          <a:solidFill>
                            <a:schemeClr val="tx1"/>
                          </a:solidFill>
                          <a:uFillTx/>
                          <a:latin typeface="+mn-lt"/>
                          <a:ea typeface="+mn-ea"/>
                          <a:cs typeface="+mn-cs"/>
                          <a:sym typeface="Arial"/>
                        </a:rPr>
                        <a:t>Сочинская Татьяна Ивановна, Заместитель министра - руководитель департамента организации медицинской помощи населению</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203473">
                <a:tc>
                  <a:txBody>
                    <a:bodyPr/>
                    <a:lstStyle/>
                    <a:p>
                      <a:pPr algn="l">
                        <a:lnSpc>
                          <a:spcPct val="115000"/>
                        </a:lnSpc>
                        <a:spcAft>
                          <a:spcPts val="0"/>
                        </a:spcAft>
                      </a:pPr>
                      <a:r>
                        <a:rPr lang="ru-RU" sz="1100" b="1">
                          <a:latin typeface="Times New Roman"/>
                          <a:ea typeface="Times New Roman"/>
                          <a:cs typeface="Times New Roman"/>
                        </a:rPr>
                        <a:t>Целевой показатель</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a:latin typeface="Times New Roman"/>
                          <a:ea typeface="Times New Roman"/>
                          <a:cs typeface="Times New Roman"/>
                        </a:rPr>
                        <a:t>Базовое значение</a:t>
                      </a:r>
                      <a:endParaRPr lang="ru-RU" sz="1100">
                        <a:latin typeface="Calibri"/>
                        <a:ea typeface="Times New Roman"/>
                        <a:cs typeface="Times New Roman"/>
                      </a:endParaRPr>
                    </a:p>
                    <a:p>
                      <a:pPr algn="l">
                        <a:lnSpc>
                          <a:spcPct val="115000"/>
                        </a:lnSpc>
                        <a:spcAft>
                          <a:spcPts val="0"/>
                        </a:spcAft>
                      </a:pPr>
                      <a:r>
                        <a:rPr lang="ru-RU" sz="1100" b="1">
                          <a:latin typeface="Times New Roman"/>
                          <a:ea typeface="Times New Roman"/>
                          <a:cs typeface="Times New Roman"/>
                        </a:rPr>
                        <a:t>2018 </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a:latin typeface="Times New Roman"/>
                          <a:ea typeface="Times New Roman"/>
                          <a:cs typeface="Times New Roman"/>
                        </a:rPr>
                        <a:t>2019 </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b="1" dirty="0">
                          <a:latin typeface="Times New Roman"/>
                          <a:ea typeface="Times New Roman"/>
                          <a:cs typeface="Times New Roman"/>
                        </a:rPr>
                        <a:t>Факт</a:t>
                      </a:r>
                      <a:endParaRPr lang="ru-RU" sz="1100" dirty="0">
                        <a:latin typeface="Calibri"/>
                        <a:ea typeface="Times New Roman"/>
                        <a:cs typeface="Times New Roman"/>
                      </a:endParaRPr>
                    </a:p>
                    <a:p>
                      <a:pPr algn="ctr">
                        <a:lnSpc>
                          <a:spcPct val="115000"/>
                        </a:lnSpc>
                        <a:spcAft>
                          <a:spcPts val="0"/>
                        </a:spcAft>
                      </a:pPr>
                      <a:endParaRPr lang="ru-RU" sz="1100" b="1" dirty="0" smtClean="0">
                        <a:latin typeface="Times New Roman"/>
                        <a:ea typeface="Times New Roman"/>
                        <a:cs typeface="Times New Roman"/>
                      </a:endParaRPr>
                    </a:p>
                    <a:p>
                      <a:pPr algn="ctr">
                        <a:lnSpc>
                          <a:spcPct val="115000"/>
                        </a:lnSpc>
                        <a:spcAft>
                          <a:spcPts val="0"/>
                        </a:spcAft>
                      </a:pPr>
                      <a:r>
                        <a:rPr lang="ru-RU" sz="1100" b="1" dirty="0" smtClean="0">
                          <a:latin typeface="Times New Roman"/>
                          <a:ea typeface="Times New Roman"/>
                          <a:cs typeface="Times New Roman"/>
                        </a:rPr>
                        <a:t>На 01.10.</a:t>
                      </a:r>
                    </a:p>
                    <a:p>
                      <a:pPr algn="ctr">
                        <a:lnSpc>
                          <a:spcPct val="115000"/>
                        </a:lnSpc>
                        <a:spcAft>
                          <a:spcPts val="0"/>
                        </a:spcAft>
                      </a:pPr>
                      <a:r>
                        <a:rPr lang="ru-RU" sz="1100" b="1" dirty="0" smtClean="0">
                          <a:latin typeface="Times New Roman"/>
                          <a:ea typeface="Times New Roman"/>
                          <a:cs typeface="Times New Roman"/>
                        </a:rPr>
                        <a:t>2019 </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a:latin typeface="Times New Roman"/>
                          <a:ea typeface="Times New Roman"/>
                          <a:cs typeface="Times New Roman"/>
                        </a:rPr>
                        <a:t>2020 </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a:latin typeface="Times New Roman"/>
                          <a:ea typeface="Times New Roman"/>
                          <a:cs typeface="Times New Roman"/>
                        </a:rPr>
                        <a:t>2021 </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dirty="0">
                          <a:latin typeface="Times New Roman"/>
                          <a:ea typeface="Times New Roman"/>
                          <a:cs typeface="Times New Roman"/>
                        </a:rPr>
                        <a:t>2022 </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a:latin typeface="Times New Roman"/>
                          <a:ea typeface="Times New Roman"/>
                          <a:cs typeface="Times New Roman"/>
                        </a:rPr>
                        <a:t>2023 </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a:latin typeface="Times New Roman"/>
                          <a:ea typeface="Times New Roman"/>
                          <a:cs typeface="Times New Roman"/>
                        </a:rPr>
                        <a:t>2024 </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dirty="0">
                          <a:latin typeface="Times New Roman"/>
                          <a:ea typeface="Times New Roman"/>
                          <a:cs typeface="Times New Roman"/>
                        </a:rPr>
                        <a:t>Методика подсчета целевого показателя</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dirty="0">
                          <a:latin typeface="Times New Roman"/>
                          <a:ea typeface="Times New Roman"/>
                          <a:cs typeface="Times New Roman"/>
                        </a:rPr>
                        <a:t>НПА</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695">
                <a:tc gridSpan="11">
                  <a:txBody>
                    <a:bodyPr/>
                    <a:lstStyle/>
                    <a:p>
                      <a:pPr algn="l">
                        <a:lnSpc>
                          <a:spcPct val="115000"/>
                        </a:lnSpc>
                        <a:spcAft>
                          <a:spcPts val="0"/>
                        </a:spcAft>
                      </a:pPr>
                      <a:r>
                        <a:rPr lang="ru-RU" sz="1100" b="1" dirty="0">
                          <a:latin typeface="Times New Roman"/>
                          <a:ea typeface="Times New Roman"/>
                          <a:cs typeface="Times New Roman"/>
                        </a:rPr>
                        <a:t>РЕГИОНАЛЬНЫЙ ПРОЕКТ «Развитие системы оказания первичной медико-санитарной помощи»</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694654">
                <a:tc>
                  <a:txBody>
                    <a:bodyPr/>
                    <a:lstStyle/>
                    <a:p>
                      <a:pPr algn="l">
                        <a:lnSpc>
                          <a:spcPct val="115000"/>
                        </a:lnSpc>
                        <a:spcAft>
                          <a:spcPts val="0"/>
                        </a:spcAft>
                      </a:pPr>
                      <a:r>
                        <a:rPr lang="ru-RU" sz="1100">
                          <a:latin typeface="Times New Roman"/>
                          <a:ea typeface="Times New Roman"/>
                          <a:cs typeface="Times New Roman"/>
                        </a:rPr>
                        <a:t>1.Количество баннеров, размещенных ОМСУ, посвященных профилактике заболеваний, прохождению профилактических медицинских осмотров (нарастающим итогом, для сельских районов 1 баннер на 10 тыс.чел)</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dirty="0">
                          <a:latin typeface="Times New Roman"/>
                          <a:ea typeface="Times New Roman"/>
                          <a:cs typeface="Times New Roman"/>
                        </a:rPr>
                        <a:t>0</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dirty="0" smtClean="0">
                          <a:latin typeface="Times New Roman"/>
                          <a:ea typeface="Times New Roman"/>
                          <a:cs typeface="Times New Roman"/>
                        </a:rPr>
                        <a:t>2</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0</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Times New Roman"/>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a:latin typeface="Times New Roman"/>
                          <a:ea typeface="Times New Roman"/>
                          <a:cs typeface="Times New Roman"/>
                        </a:rPr>
                        <a:t>нарастающим итогом, для сельских районов 1 баннер на 10 тыс.чел</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Times New Roman"/>
                          <a:ea typeface="Times New Roman"/>
                          <a:cs typeface="Times New Roman"/>
                        </a:rPr>
                        <a:t>Паспорт регионального проекта Утвержден протоколом Совета по национальным и приоритетным проектам Самарской области от 27.02.2019 № 9</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87028364"/>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17</a:t>
            </a:fld>
            <a:endParaRPr/>
          </a:p>
        </p:txBody>
      </p:sp>
      <p:sp>
        <p:nvSpPr>
          <p:cNvPr id="7" name="Shape 435"/>
          <p:cNvSpPr/>
          <p:nvPr/>
        </p:nvSpPr>
        <p:spPr>
          <a:xfrm>
            <a:off x="1719596" y="57256"/>
            <a:ext cx="5920850" cy="923330"/>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lgn="ctr">
              <a:defRPr sz="2000" b="1">
                <a:solidFill>
                  <a:srgbClr val="FFFFFF"/>
                </a:solidFill>
              </a:defRPr>
            </a:lvl1pPr>
          </a:lstStyle>
          <a:p>
            <a:r>
              <a:rPr lang="ru-RU" sz="1800" dirty="0"/>
              <a:t>НАЦИОНАЛЬНЫЙ ПРОЕКТ «ЗДРАВООХРАНЕНИЕ»</a:t>
            </a:r>
          </a:p>
          <a:p>
            <a:r>
              <a:rPr lang="ru-RU" sz="1800" dirty="0" smtClean="0"/>
              <a:t>муниципальный район </a:t>
            </a:r>
            <a:r>
              <a:rPr lang="ru-RU" sz="1800" dirty="0" err="1" smtClean="0"/>
              <a:t>Безенчукский</a:t>
            </a:r>
            <a:endParaRPr lang="ru-RU" sz="1800" dirty="0" smtClean="0"/>
          </a:p>
          <a:p>
            <a:endParaRPr lang="ru-RU" sz="1800" dirty="0"/>
          </a:p>
        </p:txBody>
      </p:sp>
      <p:graphicFrame>
        <p:nvGraphicFramePr>
          <p:cNvPr id="8" name="Таблица 7"/>
          <p:cNvGraphicFramePr>
            <a:graphicFrameLocks noGrp="1"/>
          </p:cNvGraphicFramePr>
          <p:nvPr>
            <p:extLst>
              <p:ext uri="{D42A27DB-BD31-4B8C-83A1-F6EECF244321}">
                <p14:modId xmlns:p14="http://schemas.microsoft.com/office/powerpoint/2010/main" val="2465339559"/>
              </p:ext>
            </p:extLst>
          </p:nvPr>
        </p:nvGraphicFramePr>
        <p:xfrm>
          <a:off x="428598" y="1071546"/>
          <a:ext cx="7755150" cy="5398008"/>
        </p:xfrm>
        <a:graphic>
          <a:graphicData uri="http://schemas.openxmlformats.org/drawingml/2006/table">
            <a:tbl>
              <a:tblPr/>
              <a:tblGrid>
                <a:gridCol w="1721658"/>
                <a:gridCol w="524548"/>
                <a:gridCol w="419757"/>
                <a:gridCol w="587306"/>
                <a:gridCol w="503827"/>
                <a:gridCol w="419165"/>
                <a:gridCol w="419757"/>
                <a:gridCol w="419757"/>
                <a:gridCol w="419757"/>
                <a:gridCol w="838922"/>
                <a:gridCol w="1480696"/>
              </a:tblGrid>
              <a:tr h="485246">
                <a:tc gridSpan="11">
                  <a:txBody>
                    <a:bodyPr/>
                    <a:lstStyle/>
                    <a:p>
                      <a:pPr algn="l">
                        <a:lnSpc>
                          <a:spcPct val="115000"/>
                        </a:lnSpc>
                        <a:spcAft>
                          <a:spcPts val="0"/>
                        </a:spcAft>
                      </a:pPr>
                      <a:r>
                        <a:rPr lang="ru-RU" sz="1100" b="1" dirty="0">
                          <a:latin typeface="Arial" pitchFamily="34" charset="0"/>
                          <a:ea typeface="Times New Roman"/>
                          <a:cs typeface="Arial" pitchFamily="34" charset="0"/>
                        </a:rPr>
                        <a:t>РЕГИОНАЛЬНЫЙ ПРОЕКТ «Обеспечение медицинских организаций системы здравоохранения Самарской области квалифицированными кадрами»</a:t>
                      </a:r>
                      <a:endParaRPr lang="ru-RU" sz="1100" dirty="0">
                        <a:latin typeface="Arial" pitchFamily="34" charset="0"/>
                        <a:ea typeface="Times New Roman"/>
                        <a:cs typeface="Arial" pitchFamily="34" charset="0"/>
                      </a:endParaRPr>
                    </a:p>
                    <a:p>
                      <a:pPr algn="l">
                        <a:lnSpc>
                          <a:spcPct val="115000"/>
                        </a:lnSpc>
                        <a:spcAft>
                          <a:spcPts val="0"/>
                        </a:spcAft>
                      </a:pPr>
                      <a:endParaRPr lang="ru-RU" sz="1100" b="1" dirty="0" smtClean="0">
                        <a:solidFill>
                          <a:srgbClr val="FF0000"/>
                        </a:solidFill>
                        <a:latin typeface="Arial" pitchFamily="34" charset="0"/>
                        <a:ea typeface="Times New Roman"/>
                        <a:cs typeface="Arial" pitchFamily="34" charset="0"/>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83311">
                <a:tc>
                  <a:txBody>
                    <a:bodyPr/>
                    <a:lstStyle/>
                    <a:p>
                      <a:pPr algn="l">
                        <a:lnSpc>
                          <a:spcPct val="115000"/>
                        </a:lnSpc>
                        <a:spcAft>
                          <a:spcPts val="0"/>
                        </a:spcAft>
                      </a:pPr>
                      <a:r>
                        <a:rPr lang="ru-RU" sz="1100" dirty="0" smtClean="0">
                          <a:latin typeface="Arial" pitchFamily="34" charset="0"/>
                          <a:ea typeface="Times New Roman"/>
                          <a:cs typeface="Arial" pitchFamily="34" charset="0"/>
                        </a:rPr>
                        <a:t>Целевой</a:t>
                      </a:r>
                      <a:r>
                        <a:rPr lang="ru-RU" sz="1100" baseline="0" dirty="0" smtClean="0">
                          <a:latin typeface="Arial" pitchFamily="34" charset="0"/>
                          <a:ea typeface="Times New Roman"/>
                          <a:cs typeface="Arial" pitchFamily="34" charset="0"/>
                        </a:rPr>
                        <a:t> показатель</a:t>
                      </a:r>
                      <a:endParaRPr lang="ru-RU" sz="1100" dirty="0">
                        <a:latin typeface="Arial" pitchFamily="34" charset="0"/>
                        <a:ea typeface="Times New Roman"/>
                        <a:cs typeface="Arial" pitchFamily="34" charset="0"/>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dirty="0" smtClean="0">
                          <a:latin typeface="Arial" pitchFamily="34" charset="0"/>
                          <a:ea typeface="Times New Roman"/>
                          <a:cs typeface="Arial" pitchFamily="34" charset="0"/>
                        </a:rPr>
                        <a:t>Баз.знач.2018 года</a:t>
                      </a:r>
                      <a:endParaRPr lang="ru-RU" sz="1100" dirty="0">
                        <a:latin typeface="Arial" pitchFamily="34" charset="0"/>
                        <a:ea typeface="Times New Roman"/>
                        <a:cs typeface="Arial" pitchFamily="34" charset="0"/>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dirty="0" smtClean="0">
                          <a:latin typeface="Arial" pitchFamily="34" charset="0"/>
                          <a:ea typeface="Times New Roman"/>
                          <a:cs typeface="Arial" pitchFamily="34" charset="0"/>
                        </a:rPr>
                        <a:t>2019</a:t>
                      </a:r>
                      <a:endParaRPr lang="ru-RU" sz="1100" dirty="0">
                        <a:latin typeface="Arial" pitchFamily="34" charset="0"/>
                        <a:ea typeface="Times New Roman"/>
                        <a:cs typeface="Arial" pitchFamily="34" charset="0"/>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smtClean="0">
                          <a:ln>
                            <a:noFill/>
                          </a:ln>
                          <a:solidFill>
                            <a:schemeClr val="tx1"/>
                          </a:solidFill>
                          <a:uFillTx/>
                          <a:latin typeface="Arial" pitchFamily="34" charset="0"/>
                          <a:ea typeface="Times New Roman"/>
                          <a:cs typeface="Arial" pitchFamily="34" charset="0"/>
                          <a:sym typeface="Arial"/>
                        </a:rPr>
                        <a:t>Факт </a:t>
                      </a:r>
                    </a:p>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smtClean="0">
                          <a:ln>
                            <a:noFill/>
                          </a:ln>
                          <a:solidFill>
                            <a:schemeClr val="tx1"/>
                          </a:solidFill>
                          <a:uFillTx/>
                          <a:latin typeface="Arial" pitchFamily="34" charset="0"/>
                          <a:ea typeface="Times New Roman"/>
                          <a:cs typeface="Arial" pitchFamily="34" charset="0"/>
                          <a:sym typeface="Arial"/>
                        </a:rPr>
                        <a:t>2019</a:t>
                      </a:r>
                      <a:endParaRPr lang="ru-RU" sz="11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smtClean="0">
                          <a:ln>
                            <a:noFill/>
                          </a:ln>
                          <a:solidFill>
                            <a:schemeClr val="tx1"/>
                          </a:solidFill>
                          <a:uFillTx/>
                          <a:latin typeface="Arial" pitchFamily="34" charset="0"/>
                          <a:ea typeface="Times New Roman"/>
                          <a:cs typeface="Arial" pitchFamily="34" charset="0"/>
                          <a:sym typeface="Arial"/>
                        </a:rPr>
                        <a:t>2020</a:t>
                      </a:r>
                      <a:endParaRPr lang="ru-RU" sz="11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smtClean="0">
                          <a:ln>
                            <a:noFill/>
                          </a:ln>
                          <a:solidFill>
                            <a:schemeClr val="tx1"/>
                          </a:solidFill>
                          <a:uFillTx/>
                          <a:latin typeface="Arial" pitchFamily="34" charset="0"/>
                          <a:ea typeface="Times New Roman"/>
                          <a:cs typeface="Arial" pitchFamily="34" charset="0"/>
                          <a:sym typeface="Arial"/>
                        </a:rPr>
                        <a:t>2021</a:t>
                      </a:r>
                      <a:endParaRPr lang="ru-RU" sz="11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smtClean="0">
                          <a:ln>
                            <a:noFill/>
                          </a:ln>
                          <a:solidFill>
                            <a:schemeClr val="tx1"/>
                          </a:solidFill>
                          <a:uFillTx/>
                          <a:latin typeface="Arial" pitchFamily="34" charset="0"/>
                          <a:ea typeface="Times New Roman"/>
                          <a:cs typeface="Arial" pitchFamily="34" charset="0"/>
                          <a:sym typeface="Arial"/>
                        </a:rPr>
                        <a:t>2022</a:t>
                      </a:r>
                      <a:endParaRPr lang="ru-RU" sz="11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smtClean="0">
                          <a:ln>
                            <a:noFill/>
                          </a:ln>
                          <a:solidFill>
                            <a:schemeClr val="tx1"/>
                          </a:solidFill>
                          <a:uFillTx/>
                          <a:latin typeface="Arial" pitchFamily="34" charset="0"/>
                          <a:ea typeface="Times New Roman"/>
                          <a:cs typeface="Arial" pitchFamily="34" charset="0"/>
                          <a:sym typeface="Arial"/>
                        </a:rPr>
                        <a:t>2023</a:t>
                      </a:r>
                      <a:endParaRPr lang="ru-RU" sz="11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smtClean="0">
                          <a:ln>
                            <a:noFill/>
                          </a:ln>
                          <a:solidFill>
                            <a:schemeClr val="tx1"/>
                          </a:solidFill>
                          <a:uFillTx/>
                          <a:latin typeface="Arial" pitchFamily="34" charset="0"/>
                          <a:ea typeface="Times New Roman"/>
                          <a:cs typeface="Arial" pitchFamily="34" charset="0"/>
                          <a:sym typeface="Arial"/>
                        </a:rPr>
                        <a:t>2024</a:t>
                      </a:r>
                      <a:endParaRPr lang="ru-RU" sz="11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ru-RU" sz="1100" dirty="0">
                        <a:latin typeface="Arial" pitchFamily="34" charset="0"/>
                        <a:ea typeface="Times New Roman"/>
                        <a:cs typeface="Arial" pitchFamily="34" charset="0"/>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smtClean="0">
                          <a:latin typeface="Arial" pitchFamily="34" charset="0"/>
                          <a:ea typeface="Times New Roman"/>
                          <a:cs typeface="Arial" pitchFamily="34" charset="0"/>
                        </a:rPr>
                        <a:t>НПА</a:t>
                      </a:r>
                      <a:endParaRPr lang="ru-RU" sz="1100" dirty="0">
                        <a:latin typeface="Arial" pitchFamily="34" charset="0"/>
                        <a:ea typeface="Times New Roman"/>
                        <a:cs typeface="Arial" pitchFamily="34" charset="0"/>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13">
                <a:tc>
                  <a:txBody>
                    <a:bodyPr/>
                    <a:lstStyle/>
                    <a:p>
                      <a:pPr algn="l">
                        <a:lnSpc>
                          <a:spcPct val="115000"/>
                        </a:lnSpc>
                        <a:spcAft>
                          <a:spcPts val="0"/>
                        </a:spcAft>
                      </a:pPr>
                      <a:r>
                        <a:rPr lang="ru-RU" sz="1100" dirty="0">
                          <a:latin typeface="Arial" pitchFamily="34" charset="0"/>
                          <a:ea typeface="Times New Roman"/>
                          <a:cs typeface="Arial" pitchFamily="34" charset="0"/>
                        </a:rPr>
                        <a:t>1.Укомплектованность врачебных должностей, оказывающих медицинскую помощь в амбулаторных условиях (физическими лицами при коэффициенте совместительства не более 1,2) в Самарской области, %</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dirty="0">
                          <a:latin typeface="Arial" pitchFamily="34" charset="0"/>
                          <a:ea typeface="Times New Roman"/>
                          <a:cs typeface="Arial" pitchFamily="34" charset="0"/>
                        </a:rPr>
                        <a:t>56,1</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dirty="0">
                          <a:latin typeface="Arial" pitchFamily="34" charset="0"/>
                          <a:ea typeface="Times New Roman"/>
                          <a:cs typeface="Arial" pitchFamily="34" charset="0"/>
                        </a:rPr>
                        <a:t>60,6</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a:ln>
                            <a:noFill/>
                          </a:ln>
                          <a:solidFill>
                            <a:schemeClr val="tx1"/>
                          </a:solidFill>
                          <a:uFillTx/>
                          <a:latin typeface="Arial" pitchFamily="34" charset="0"/>
                          <a:ea typeface="Times New Roman"/>
                          <a:cs typeface="Arial" pitchFamily="34" charset="0"/>
                          <a:sym typeface="Arial"/>
                        </a:rPr>
                        <a:t>58,0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a:ln>
                            <a:noFill/>
                          </a:ln>
                          <a:solidFill>
                            <a:schemeClr val="tx1"/>
                          </a:solidFill>
                          <a:uFillTx/>
                          <a:latin typeface="Arial" pitchFamily="34" charset="0"/>
                          <a:ea typeface="Times New Roman"/>
                          <a:cs typeface="Arial" pitchFamily="34" charset="0"/>
                          <a:sym typeface="Arial"/>
                        </a:rPr>
                        <a:t>64,6</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a:ln>
                            <a:noFill/>
                          </a:ln>
                          <a:solidFill>
                            <a:schemeClr val="tx1"/>
                          </a:solidFill>
                          <a:uFillTx/>
                          <a:latin typeface="Arial" pitchFamily="34" charset="0"/>
                          <a:ea typeface="Times New Roman"/>
                          <a:cs typeface="Arial" pitchFamily="34" charset="0"/>
                          <a:sym typeface="Arial"/>
                        </a:rPr>
                        <a:t>65,0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a:ln>
                            <a:noFill/>
                          </a:ln>
                          <a:solidFill>
                            <a:schemeClr val="tx1"/>
                          </a:solidFill>
                          <a:uFillTx/>
                          <a:latin typeface="Arial" pitchFamily="34" charset="0"/>
                          <a:ea typeface="Times New Roman"/>
                          <a:cs typeface="Arial" pitchFamily="34" charset="0"/>
                          <a:sym typeface="Arial"/>
                        </a:rPr>
                        <a:t>66,0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a:ln>
                            <a:noFill/>
                          </a:ln>
                          <a:solidFill>
                            <a:schemeClr val="tx1"/>
                          </a:solidFill>
                          <a:uFillTx/>
                          <a:latin typeface="Arial" pitchFamily="34" charset="0"/>
                          <a:ea typeface="Times New Roman"/>
                          <a:cs typeface="Arial" pitchFamily="34" charset="0"/>
                          <a:sym typeface="Arial"/>
                        </a:rPr>
                        <a:t>67,0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a:ln>
                            <a:noFill/>
                          </a:ln>
                          <a:solidFill>
                            <a:schemeClr val="tx1"/>
                          </a:solidFill>
                          <a:uFillTx/>
                          <a:latin typeface="Arial" pitchFamily="34" charset="0"/>
                          <a:ea typeface="Times New Roman"/>
                          <a:cs typeface="Arial" pitchFamily="34" charset="0"/>
                          <a:sym typeface="Arial"/>
                        </a:rPr>
                        <a:t>68,0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Arial" pitchFamily="34" charset="0"/>
                          <a:ea typeface="Times New Roman"/>
                          <a:cs typeface="Arial" pitchFamily="34" charset="0"/>
                        </a:rPr>
                        <a:t>По информации </a:t>
                      </a:r>
                      <a:r>
                        <a:rPr lang="ru-RU" sz="1100" dirty="0" smtClean="0">
                          <a:latin typeface="Arial" pitchFamily="34" charset="0"/>
                          <a:ea typeface="Times New Roman"/>
                          <a:cs typeface="Arial" pitchFamily="34" charset="0"/>
                        </a:rPr>
                        <a:t> ГБУЗ СО ЦРБ</a:t>
                      </a:r>
                      <a:endParaRPr lang="ru-RU" sz="1100" dirty="0">
                        <a:latin typeface="Arial" pitchFamily="34" charset="0"/>
                        <a:ea typeface="Times New Roman"/>
                        <a:cs typeface="Arial" pitchFamily="34" charset="0"/>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Arial" pitchFamily="34" charset="0"/>
                          <a:ea typeface="Times New Roman"/>
                          <a:cs typeface="Arial" pitchFamily="34" charset="0"/>
                        </a:rPr>
                        <a:t>Паспорт регионального проекта Утвержден протоколом Совета по национальным и приоритетным проектам Самарской области от 27.02.2019 № 9</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414">
                <a:tc>
                  <a:txBody>
                    <a:bodyPr/>
                    <a:lstStyle/>
                    <a:p>
                      <a:pPr algn="l">
                        <a:lnSpc>
                          <a:spcPct val="115000"/>
                        </a:lnSpc>
                        <a:spcAft>
                          <a:spcPts val="0"/>
                        </a:spcAft>
                      </a:pPr>
                      <a:r>
                        <a:rPr lang="ru-RU" sz="1100" dirty="0">
                          <a:latin typeface="Arial" pitchFamily="34" charset="0"/>
                          <a:ea typeface="Times New Roman"/>
                          <a:cs typeface="Arial" pitchFamily="34" charset="0"/>
                        </a:rPr>
                        <a:t>2.Укомплектованность должностей среднего персонала в подразделениях, оказывающих медицинскую помощь в амбулаторных условиях (физическими лицами при коэффициенте совместительства не более 1,2) в Самарской области, %</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dirty="0">
                          <a:latin typeface="Arial" pitchFamily="34" charset="0"/>
                          <a:ea typeface="Times New Roman"/>
                          <a:cs typeface="Arial" pitchFamily="34" charset="0"/>
                        </a:rPr>
                        <a:t>83,3</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100" dirty="0">
                          <a:latin typeface="Arial" pitchFamily="34" charset="0"/>
                          <a:ea typeface="Times New Roman"/>
                          <a:cs typeface="Arial" pitchFamily="34" charset="0"/>
                        </a:rPr>
                        <a:t>83,8</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smtClean="0">
                          <a:ln>
                            <a:noFill/>
                          </a:ln>
                          <a:solidFill>
                            <a:schemeClr val="tx1"/>
                          </a:solidFill>
                          <a:uFillTx/>
                          <a:latin typeface="Arial" pitchFamily="34" charset="0"/>
                          <a:ea typeface="Times New Roman"/>
                          <a:cs typeface="Arial" pitchFamily="34" charset="0"/>
                          <a:sym typeface="Arial"/>
                        </a:rPr>
                        <a:t>87,8</a:t>
                      </a:r>
                      <a:endParaRPr lang="ru-RU" sz="11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a:ln>
                            <a:noFill/>
                          </a:ln>
                          <a:solidFill>
                            <a:schemeClr val="tx1"/>
                          </a:solidFill>
                          <a:uFillTx/>
                          <a:latin typeface="Arial" pitchFamily="34" charset="0"/>
                          <a:ea typeface="Times New Roman"/>
                          <a:cs typeface="Arial" pitchFamily="34" charset="0"/>
                          <a:sym typeface="Arial"/>
                        </a:rPr>
                        <a:t>87,8</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a:ln>
                            <a:noFill/>
                          </a:ln>
                          <a:solidFill>
                            <a:schemeClr val="tx1"/>
                          </a:solidFill>
                          <a:uFillTx/>
                          <a:latin typeface="Arial" pitchFamily="34" charset="0"/>
                          <a:ea typeface="Times New Roman"/>
                          <a:cs typeface="Arial" pitchFamily="34" charset="0"/>
                          <a:sym typeface="Arial"/>
                        </a:rPr>
                        <a:t>88,0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a:ln>
                            <a:noFill/>
                          </a:ln>
                          <a:solidFill>
                            <a:schemeClr val="tx1"/>
                          </a:solidFill>
                          <a:uFillTx/>
                          <a:latin typeface="Arial" pitchFamily="34" charset="0"/>
                          <a:ea typeface="Times New Roman"/>
                          <a:cs typeface="Arial" pitchFamily="34" charset="0"/>
                          <a:sym typeface="Arial"/>
                        </a:rPr>
                        <a:t>89,0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a:ln>
                            <a:noFill/>
                          </a:ln>
                          <a:solidFill>
                            <a:schemeClr val="tx1"/>
                          </a:solidFill>
                          <a:uFillTx/>
                          <a:latin typeface="Arial" pitchFamily="34" charset="0"/>
                          <a:ea typeface="Times New Roman"/>
                          <a:cs typeface="Arial" pitchFamily="34" charset="0"/>
                          <a:sym typeface="Arial"/>
                        </a:rPr>
                        <a:t>90,0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latinLnBrk="0">
                        <a:lnSpc>
                          <a:spcPct val="115000"/>
                        </a:lnSpc>
                        <a:spcBef>
                          <a:spcPts val="0"/>
                        </a:spcBef>
                        <a:spcAft>
                          <a:spcPts val="1000"/>
                        </a:spcAft>
                        <a:buClrTx/>
                        <a:buSzTx/>
                        <a:buFontTx/>
                        <a:buNone/>
                        <a:tabLst/>
                      </a:pPr>
                      <a:r>
                        <a:rPr lang="ru-RU" sz="1100" b="0" i="0" u="none" strike="noStrike" cap="none" spc="0" baseline="0" dirty="0">
                          <a:ln>
                            <a:noFill/>
                          </a:ln>
                          <a:solidFill>
                            <a:schemeClr val="tx1"/>
                          </a:solidFill>
                          <a:uFillTx/>
                          <a:latin typeface="Arial" pitchFamily="34" charset="0"/>
                          <a:ea typeface="Times New Roman"/>
                          <a:cs typeface="Arial" pitchFamily="34" charset="0"/>
                          <a:sym typeface="Arial"/>
                        </a:rPr>
                        <a:t>91,0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Arial" pitchFamily="34" charset="0"/>
                          <a:ea typeface="Times New Roman"/>
                          <a:cs typeface="Arial" pitchFamily="34" charset="0"/>
                        </a:rPr>
                        <a:t>По информации </a:t>
                      </a:r>
                      <a:r>
                        <a:rPr lang="ru-RU" sz="1100" dirty="0" smtClean="0">
                          <a:latin typeface="Arial" pitchFamily="34" charset="0"/>
                          <a:ea typeface="Times New Roman"/>
                          <a:cs typeface="Arial" pitchFamily="34" charset="0"/>
                        </a:rPr>
                        <a:t> ГБУЗ СО  </a:t>
                      </a:r>
                      <a:r>
                        <a:rPr lang="ru-RU" sz="1100" dirty="0">
                          <a:latin typeface="Arial" pitchFamily="34" charset="0"/>
                          <a:ea typeface="Times New Roman"/>
                          <a:cs typeface="Arial" pitchFamily="34" charset="0"/>
                        </a:rPr>
                        <a:t>ЦРБ</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Arial" pitchFamily="34" charset="0"/>
                          <a:ea typeface="Times New Roman"/>
                          <a:cs typeface="Arial" pitchFamily="34" charset="0"/>
                        </a:rPr>
                        <a:t>Паспорт регионального проекта Утвержден протоколом Совета по национальным и приоритетным проектам Самарской области от 27.02.2019 № 9</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87028364"/>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18</a:t>
            </a:fld>
            <a:endParaRPr/>
          </a:p>
        </p:txBody>
      </p:sp>
      <p:sp>
        <p:nvSpPr>
          <p:cNvPr id="7" name="Shape 435"/>
          <p:cNvSpPr/>
          <p:nvPr/>
        </p:nvSpPr>
        <p:spPr>
          <a:xfrm>
            <a:off x="1719596" y="57256"/>
            <a:ext cx="5920850" cy="923330"/>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lgn="ctr">
              <a:defRPr sz="2000" b="1">
                <a:solidFill>
                  <a:srgbClr val="FFFFFF"/>
                </a:solidFill>
              </a:defRPr>
            </a:lvl1pPr>
          </a:lstStyle>
          <a:p>
            <a:r>
              <a:rPr lang="ru-RU" sz="1800" dirty="0"/>
              <a:t>НАЦИОНАЛЬНЫЙ ПРОЕКТ «ЗДРАВООХРАНЕНИЕ»</a:t>
            </a:r>
          </a:p>
          <a:p>
            <a:r>
              <a:rPr lang="ru-RU" sz="1800" dirty="0" smtClean="0"/>
              <a:t>муниципальный район </a:t>
            </a:r>
            <a:r>
              <a:rPr lang="ru-RU" sz="1800" dirty="0" err="1" smtClean="0"/>
              <a:t>Безенчукский</a:t>
            </a:r>
            <a:endParaRPr lang="ru-RU" sz="1800" dirty="0" smtClean="0"/>
          </a:p>
          <a:p>
            <a:endParaRPr lang="ru-RU" sz="1800" dirty="0"/>
          </a:p>
        </p:txBody>
      </p:sp>
      <p:graphicFrame>
        <p:nvGraphicFramePr>
          <p:cNvPr id="6" name="Таблица 5"/>
          <p:cNvGraphicFramePr>
            <a:graphicFrameLocks noGrp="1"/>
          </p:cNvGraphicFramePr>
          <p:nvPr>
            <p:extLst>
              <p:ext uri="{D42A27DB-BD31-4B8C-83A1-F6EECF244321}">
                <p14:modId xmlns:p14="http://schemas.microsoft.com/office/powerpoint/2010/main" val="432585905"/>
              </p:ext>
            </p:extLst>
          </p:nvPr>
        </p:nvGraphicFramePr>
        <p:xfrm>
          <a:off x="571467" y="980586"/>
          <a:ext cx="8176999" cy="5044226"/>
        </p:xfrm>
        <a:graphic>
          <a:graphicData uri="http://schemas.openxmlformats.org/drawingml/2006/table">
            <a:tbl>
              <a:tblPr/>
              <a:tblGrid>
                <a:gridCol w="1258149"/>
                <a:gridCol w="750241"/>
                <a:gridCol w="717280"/>
                <a:gridCol w="717280"/>
                <a:gridCol w="645552"/>
                <a:gridCol w="557620"/>
                <a:gridCol w="468488"/>
                <a:gridCol w="469152"/>
                <a:gridCol w="469152"/>
                <a:gridCol w="469152"/>
                <a:gridCol w="1654933"/>
              </a:tblGrid>
              <a:tr h="504198">
                <a:tc gridSpan="11">
                  <a:txBody>
                    <a:bodyPr/>
                    <a:lstStyle/>
                    <a:p>
                      <a:pPr algn="ctr">
                        <a:lnSpc>
                          <a:spcPct val="115000"/>
                        </a:lnSpc>
                        <a:spcAft>
                          <a:spcPts val="0"/>
                        </a:spcAft>
                      </a:pPr>
                      <a:r>
                        <a:rPr lang="ru-RU" sz="1000" b="1" dirty="0">
                          <a:latin typeface="Arial" pitchFamily="34" charset="0"/>
                          <a:ea typeface="Times New Roman"/>
                          <a:cs typeface="Arial" pitchFamily="34" charset="0"/>
                        </a:rPr>
                        <a:t>РЕГИОНАЛЬНЫЙ ПРОЕКТ «Программа развития детского здравоохранения Самарской области, включая создание современной инфраструктуры оказания медицинской помощи детям</a:t>
                      </a:r>
                      <a:r>
                        <a:rPr lang="ru-RU" sz="1000" b="1" dirty="0" smtClean="0">
                          <a:latin typeface="Arial" pitchFamily="34" charset="0"/>
                          <a:ea typeface="Times New Roman"/>
                          <a:cs typeface="Arial" pitchFamily="34" charset="0"/>
                        </a:rPr>
                        <a:t>»</a:t>
                      </a: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70605">
                <a:tc>
                  <a:txBody>
                    <a:bodyPr/>
                    <a:lstStyle/>
                    <a:p>
                      <a:pPr algn="l">
                        <a:lnSpc>
                          <a:spcPct val="115000"/>
                        </a:lnSpc>
                        <a:spcAft>
                          <a:spcPts val="0"/>
                        </a:spcAft>
                      </a:pPr>
                      <a:r>
                        <a:rPr lang="ru-RU" sz="1000" b="1" dirty="0">
                          <a:latin typeface="Arial" pitchFamily="34" charset="0"/>
                          <a:ea typeface="Times New Roman"/>
                          <a:cs typeface="Arial" pitchFamily="34" charset="0"/>
                        </a:rPr>
                        <a:t>Целевой показатель</a:t>
                      </a:r>
                      <a:endParaRPr lang="ru-RU" sz="1000" dirty="0">
                        <a:latin typeface="Arial" pitchFamily="34" charset="0"/>
                        <a:ea typeface="Times New Roman"/>
                        <a:cs typeface="Arial" pitchFamily="34" charset="0"/>
                      </a:endParaRP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b="1" dirty="0">
                          <a:latin typeface="Arial" pitchFamily="34" charset="0"/>
                          <a:ea typeface="Times New Roman"/>
                          <a:cs typeface="Arial" pitchFamily="34" charset="0"/>
                        </a:rPr>
                        <a:t>Базовое значение</a:t>
                      </a:r>
                      <a:endParaRPr lang="ru-RU" sz="1000" dirty="0">
                        <a:latin typeface="Arial" pitchFamily="34" charset="0"/>
                        <a:ea typeface="Times New Roman"/>
                        <a:cs typeface="Arial" pitchFamily="34" charset="0"/>
                      </a:endParaRPr>
                    </a:p>
                    <a:p>
                      <a:pPr algn="l">
                        <a:lnSpc>
                          <a:spcPct val="115000"/>
                        </a:lnSpc>
                        <a:spcAft>
                          <a:spcPts val="0"/>
                        </a:spcAft>
                      </a:pPr>
                      <a:r>
                        <a:rPr lang="ru-RU" sz="1000" b="1" dirty="0">
                          <a:latin typeface="Arial" pitchFamily="34" charset="0"/>
                          <a:ea typeface="Times New Roman"/>
                          <a:cs typeface="Arial" pitchFamily="34" charset="0"/>
                        </a:rPr>
                        <a:t>2018 </a:t>
                      </a:r>
                      <a:endParaRPr lang="ru-RU" sz="1000" dirty="0">
                        <a:latin typeface="Arial" pitchFamily="34" charset="0"/>
                        <a:ea typeface="Times New Roman"/>
                        <a:cs typeface="Arial" pitchFamily="34" charset="0"/>
                      </a:endParaRP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b="1" dirty="0">
                          <a:latin typeface="Arial" pitchFamily="34" charset="0"/>
                          <a:ea typeface="Times New Roman"/>
                          <a:cs typeface="Arial" pitchFamily="34" charset="0"/>
                        </a:rPr>
                        <a:t>2019 </a:t>
                      </a:r>
                      <a:endParaRPr lang="ru-RU" sz="1000" dirty="0">
                        <a:latin typeface="Arial" pitchFamily="34" charset="0"/>
                        <a:ea typeface="Times New Roman"/>
                        <a:cs typeface="Arial" pitchFamily="34" charset="0"/>
                      </a:endParaRP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000" b="1" i="0" u="none" strike="noStrike" cap="none" spc="0" baseline="0" dirty="0" smtClean="0">
                          <a:ln>
                            <a:noFill/>
                          </a:ln>
                          <a:solidFill>
                            <a:schemeClr val="tx1"/>
                          </a:solidFill>
                          <a:uFillTx/>
                          <a:latin typeface="Arial" pitchFamily="34" charset="0"/>
                          <a:ea typeface="Times New Roman"/>
                          <a:cs typeface="Arial" pitchFamily="34" charset="0"/>
                          <a:sym typeface="Arial"/>
                        </a:rPr>
                        <a:t>На </a:t>
                      </a:r>
                    </a:p>
                    <a:p>
                      <a:pPr marL="0" marR="0" indent="0" algn="l" defTabSz="914400" latinLnBrk="0">
                        <a:lnSpc>
                          <a:spcPct val="115000"/>
                        </a:lnSpc>
                        <a:spcBef>
                          <a:spcPts val="0"/>
                        </a:spcBef>
                        <a:spcAft>
                          <a:spcPts val="0"/>
                        </a:spcAft>
                        <a:buClrTx/>
                        <a:buSzTx/>
                        <a:buFontTx/>
                        <a:buNone/>
                        <a:tabLst/>
                      </a:pPr>
                      <a:r>
                        <a:rPr lang="ru-RU" sz="1000" b="1" i="0" u="none" strike="noStrike" cap="none" spc="0" baseline="0" dirty="0" smtClean="0">
                          <a:ln>
                            <a:noFill/>
                          </a:ln>
                          <a:solidFill>
                            <a:schemeClr val="tx1"/>
                          </a:solidFill>
                          <a:uFillTx/>
                          <a:latin typeface="Arial" pitchFamily="34" charset="0"/>
                          <a:ea typeface="Times New Roman"/>
                          <a:cs typeface="Arial" pitchFamily="34" charset="0"/>
                          <a:sym typeface="Arial"/>
                        </a:rPr>
                        <a:t>01.09.2019</a:t>
                      </a:r>
                      <a:endParaRPr lang="ru-RU" sz="1000" b="1"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000" b="1" i="0" u="none" strike="noStrike" cap="none" spc="0" baseline="0" dirty="0">
                          <a:ln>
                            <a:noFill/>
                          </a:ln>
                          <a:solidFill>
                            <a:schemeClr val="tx1"/>
                          </a:solidFill>
                          <a:uFillTx/>
                          <a:latin typeface="Arial" pitchFamily="34" charset="0"/>
                          <a:ea typeface="Times New Roman"/>
                          <a:cs typeface="Arial" pitchFamily="34" charset="0"/>
                          <a:sym typeface="Arial"/>
                        </a:rPr>
                        <a:t>НА 01.10.19</a:t>
                      </a: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b="1" dirty="0">
                          <a:latin typeface="Arial" pitchFamily="34" charset="0"/>
                          <a:ea typeface="Times New Roman"/>
                          <a:cs typeface="Arial" pitchFamily="34" charset="0"/>
                        </a:rPr>
                        <a:t>2020 </a:t>
                      </a:r>
                      <a:endParaRPr lang="ru-RU" sz="1000" dirty="0">
                        <a:latin typeface="Arial" pitchFamily="34" charset="0"/>
                        <a:ea typeface="Times New Roman"/>
                        <a:cs typeface="Arial" pitchFamily="34" charset="0"/>
                      </a:endParaRP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b="1" dirty="0">
                          <a:latin typeface="Arial" pitchFamily="34" charset="0"/>
                          <a:ea typeface="Times New Roman"/>
                          <a:cs typeface="Arial" pitchFamily="34" charset="0"/>
                        </a:rPr>
                        <a:t>2021 </a:t>
                      </a:r>
                      <a:endParaRPr lang="ru-RU" sz="1000" dirty="0">
                        <a:latin typeface="Arial" pitchFamily="34" charset="0"/>
                        <a:ea typeface="Times New Roman"/>
                        <a:cs typeface="Arial" pitchFamily="34" charset="0"/>
                      </a:endParaRP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b="1" dirty="0">
                          <a:latin typeface="Arial" pitchFamily="34" charset="0"/>
                          <a:ea typeface="Times New Roman"/>
                          <a:cs typeface="Arial" pitchFamily="34" charset="0"/>
                        </a:rPr>
                        <a:t>2022 </a:t>
                      </a:r>
                      <a:endParaRPr lang="ru-RU" sz="1000" dirty="0">
                        <a:latin typeface="Arial" pitchFamily="34" charset="0"/>
                        <a:ea typeface="Times New Roman"/>
                        <a:cs typeface="Arial" pitchFamily="34" charset="0"/>
                      </a:endParaRP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b="1" dirty="0">
                          <a:latin typeface="Arial" pitchFamily="34" charset="0"/>
                          <a:ea typeface="Times New Roman"/>
                          <a:cs typeface="Arial" pitchFamily="34" charset="0"/>
                        </a:rPr>
                        <a:t>2023 </a:t>
                      </a:r>
                      <a:endParaRPr lang="ru-RU" sz="1000" dirty="0">
                        <a:latin typeface="Arial" pitchFamily="34" charset="0"/>
                        <a:ea typeface="Times New Roman"/>
                        <a:cs typeface="Arial" pitchFamily="34" charset="0"/>
                      </a:endParaRP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b="1" dirty="0">
                          <a:latin typeface="Arial" pitchFamily="34" charset="0"/>
                          <a:ea typeface="Times New Roman"/>
                          <a:cs typeface="Arial" pitchFamily="34" charset="0"/>
                        </a:rPr>
                        <a:t>2024 </a:t>
                      </a:r>
                      <a:endParaRPr lang="ru-RU" sz="1000" dirty="0">
                        <a:latin typeface="Arial" pitchFamily="34" charset="0"/>
                        <a:ea typeface="Times New Roman"/>
                        <a:cs typeface="Arial" pitchFamily="34" charset="0"/>
                      </a:endParaRP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b="1" dirty="0">
                          <a:latin typeface="Arial" pitchFamily="34" charset="0"/>
                          <a:ea typeface="Times New Roman"/>
                          <a:cs typeface="Arial" pitchFamily="34" charset="0"/>
                        </a:rPr>
                        <a:t>Предложения по достижению показателя</a:t>
                      </a:r>
                      <a:endParaRPr lang="ru-RU" sz="1000" dirty="0">
                        <a:latin typeface="Arial" pitchFamily="34" charset="0"/>
                        <a:ea typeface="Times New Roman"/>
                        <a:cs typeface="Arial" pitchFamily="34" charset="0"/>
                      </a:endParaRP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9423">
                <a:tc>
                  <a:txBody>
                    <a:bodyPr/>
                    <a:lstStyle/>
                    <a:p>
                      <a:pPr algn="l">
                        <a:lnSpc>
                          <a:spcPct val="115000"/>
                        </a:lnSpc>
                        <a:spcAft>
                          <a:spcPts val="0"/>
                        </a:spcAft>
                      </a:pPr>
                      <a:r>
                        <a:rPr lang="ru-RU" sz="1000">
                          <a:latin typeface="Arial" pitchFamily="34" charset="0"/>
                          <a:ea typeface="Times New Roman"/>
                          <a:cs typeface="Arial" pitchFamily="34" charset="0"/>
                        </a:rPr>
                        <a:t>1.Доля посещений детьми медицинских организаций с профилактическими целями, %</a:t>
                      </a: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latin typeface="Arial" pitchFamily="34" charset="0"/>
                          <a:ea typeface="Times New Roman"/>
                          <a:cs typeface="Arial" pitchFamily="34" charset="0"/>
                        </a:rPr>
                        <a:t>57,8</a:t>
                      </a: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dirty="0">
                          <a:latin typeface="Arial" pitchFamily="34" charset="0"/>
                          <a:ea typeface="Times New Roman"/>
                          <a:cs typeface="Arial" pitchFamily="34" charset="0"/>
                        </a:rPr>
                        <a:t>58,3</a:t>
                      </a: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dirty="0" smtClean="0">
                          <a:latin typeface="Arial" pitchFamily="34" charset="0"/>
                          <a:ea typeface="Times New Roman"/>
                          <a:cs typeface="Arial" pitchFamily="34" charset="0"/>
                        </a:rPr>
                        <a:t>55</a:t>
                      </a:r>
                      <a:endParaRPr lang="ru-RU" sz="1000" dirty="0">
                        <a:latin typeface="Arial" pitchFamily="34" charset="0"/>
                        <a:ea typeface="Times New Roman"/>
                        <a:cs typeface="Arial" pitchFamily="34" charset="0"/>
                      </a:endParaRP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000" b="0" i="0" u="none" strike="noStrike" cap="none" spc="0" baseline="0" dirty="0" smtClean="0">
                          <a:ln>
                            <a:noFill/>
                          </a:ln>
                          <a:solidFill>
                            <a:schemeClr val="tx1"/>
                          </a:solidFill>
                          <a:uFillTx/>
                          <a:latin typeface="Arial" pitchFamily="34" charset="0"/>
                          <a:ea typeface="Times New Roman"/>
                          <a:cs typeface="Arial" pitchFamily="34" charset="0"/>
                          <a:sym typeface="Arial"/>
                        </a:rPr>
                        <a:t>55,00</a:t>
                      </a:r>
                      <a:endParaRPr lang="ru-RU" sz="10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dirty="0">
                          <a:latin typeface="Arial" pitchFamily="34" charset="0"/>
                          <a:ea typeface="Times New Roman"/>
                          <a:cs typeface="Arial" pitchFamily="34" charset="0"/>
                        </a:rPr>
                        <a:t>58,8</a:t>
                      </a: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dirty="0">
                          <a:latin typeface="Arial" pitchFamily="34" charset="0"/>
                          <a:ea typeface="Times New Roman"/>
                          <a:cs typeface="Arial" pitchFamily="34" charset="0"/>
                        </a:rPr>
                        <a:t>59,1</a:t>
                      </a: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dirty="0">
                          <a:latin typeface="Arial" pitchFamily="34" charset="0"/>
                          <a:ea typeface="Times New Roman"/>
                          <a:cs typeface="Arial" pitchFamily="34" charset="0"/>
                        </a:rPr>
                        <a:t>59,4</a:t>
                      </a: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dirty="0">
                          <a:latin typeface="Arial" pitchFamily="34" charset="0"/>
                          <a:ea typeface="Times New Roman"/>
                          <a:cs typeface="Arial" pitchFamily="34" charset="0"/>
                        </a:rPr>
                        <a:t>59,4</a:t>
                      </a: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dirty="0">
                          <a:latin typeface="Arial" pitchFamily="34" charset="0"/>
                          <a:ea typeface="Times New Roman"/>
                          <a:cs typeface="Arial" pitchFamily="34" charset="0"/>
                        </a:rPr>
                        <a:t>59,5</a:t>
                      </a: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ru-RU" sz="1000" dirty="0">
                          <a:latin typeface="Arial" pitchFamily="34" charset="0"/>
                          <a:ea typeface="Times New Roman"/>
                          <a:cs typeface="Arial" pitchFamily="34" charset="0"/>
                        </a:rPr>
                        <a:t>Реализация 5 проектов в ГБУЗ СО «Безенчукская ЦРБ»</a:t>
                      </a:r>
                    </a:p>
                    <a:p>
                      <a:pPr algn="l">
                        <a:lnSpc>
                          <a:spcPct val="100000"/>
                        </a:lnSpc>
                        <a:spcAft>
                          <a:spcPts val="0"/>
                        </a:spcAft>
                      </a:pPr>
                      <a:r>
                        <a:rPr lang="ru-RU" sz="1000" dirty="0" smtClean="0">
                          <a:latin typeface="Arial" pitchFamily="34" charset="0"/>
                          <a:ea typeface="Times New Roman"/>
                          <a:cs typeface="Arial" pitchFamily="34" charset="0"/>
                        </a:rPr>
                        <a:t>•Сокращение </a:t>
                      </a:r>
                      <a:r>
                        <a:rPr lang="ru-RU" sz="1000" dirty="0">
                          <a:latin typeface="Arial" pitchFamily="34" charset="0"/>
                          <a:ea typeface="Times New Roman"/>
                          <a:cs typeface="Arial" pitchFamily="34" charset="0"/>
                        </a:rPr>
                        <a:t>времени медицинского осмотра детей первого года жизни</a:t>
                      </a:r>
                    </a:p>
                    <a:p>
                      <a:pPr algn="l">
                        <a:lnSpc>
                          <a:spcPct val="100000"/>
                        </a:lnSpc>
                        <a:spcAft>
                          <a:spcPts val="0"/>
                        </a:spcAft>
                      </a:pPr>
                      <a:r>
                        <a:rPr lang="ru-RU" sz="1000" dirty="0" smtClean="0">
                          <a:latin typeface="Arial" pitchFamily="34" charset="0"/>
                          <a:ea typeface="Times New Roman"/>
                          <a:cs typeface="Arial" pitchFamily="34" charset="0"/>
                        </a:rPr>
                        <a:t>•Сокращение </a:t>
                      </a:r>
                      <a:r>
                        <a:rPr lang="ru-RU" sz="1000" dirty="0">
                          <a:latin typeface="Arial" pitchFamily="34" charset="0"/>
                          <a:ea typeface="Times New Roman"/>
                          <a:cs typeface="Arial" pitchFamily="34" charset="0"/>
                        </a:rPr>
                        <a:t>времени прохождения профилактического медицинского осмотра школьниками сельских поселений</a:t>
                      </a:r>
                    </a:p>
                    <a:p>
                      <a:pPr algn="l">
                        <a:lnSpc>
                          <a:spcPct val="100000"/>
                        </a:lnSpc>
                        <a:spcAft>
                          <a:spcPts val="0"/>
                        </a:spcAft>
                      </a:pPr>
                      <a:r>
                        <a:rPr lang="ru-RU" sz="1000" dirty="0" smtClean="0">
                          <a:latin typeface="Arial" pitchFamily="34" charset="0"/>
                          <a:ea typeface="Times New Roman"/>
                          <a:cs typeface="Arial" pitchFamily="34" charset="0"/>
                        </a:rPr>
                        <a:t>•Формирование </a:t>
                      </a:r>
                      <a:r>
                        <a:rPr lang="ru-RU" sz="1000" dirty="0">
                          <a:latin typeface="Arial" pitchFamily="34" charset="0"/>
                          <a:ea typeface="Times New Roman"/>
                          <a:cs typeface="Arial" pitchFamily="34" charset="0"/>
                        </a:rPr>
                        <a:t>пространства фронт - офиса и внедрение   эффективной навигации</a:t>
                      </a:r>
                    </a:p>
                    <a:p>
                      <a:pPr algn="l">
                        <a:lnSpc>
                          <a:spcPct val="100000"/>
                        </a:lnSpc>
                        <a:spcAft>
                          <a:spcPts val="0"/>
                        </a:spcAft>
                      </a:pPr>
                      <a:r>
                        <a:rPr lang="ru-RU" sz="1000" dirty="0" smtClean="0">
                          <a:latin typeface="Arial" pitchFamily="34" charset="0"/>
                          <a:ea typeface="Times New Roman"/>
                          <a:cs typeface="Arial" pitchFamily="34" charset="0"/>
                        </a:rPr>
                        <a:t>•Сокращение </a:t>
                      </a:r>
                      <a:r>
                        <a:rPr lang="ru-RU" sz="1000" dirty="0">
                          <a:latin typeface="Arial" pitchFamily="34" charset="0"/>
                          <a:ea typeface="Times New Roman"/>
                          <a:cs typeface="Arial" pitchFamily="34" charset="0"/>
                        </a:rPr>
                        <a:t>времени ожидания у кабинета планового приема педиатра</a:t>
                      </a:r>
                    </a:p>
                    <a:p>
                      <a:pPr algn="l">
                        <a:lnSpc>
                          <a:spcPct val="100000"/>
                        </a:lnSpc>
                        <a:spcAft>
                          <a:spcPts val="0"/>
                        </a:spcAft>
                      </a:pPr>
                      <a:r>
                        <a:rPr lang="ru-RU" sz="1000" dirty="0" smtClean="0">
                          <a:latin typeface="Arial" pitchFamily="34" charset="0"/>
                          <a:ea typeface="Times New Roman"/>
                          <a:cs typeface="Arial" pitchFamily="34" charset="0"/>
                        </a:rPr>
                        <a:t>•Распределение </a:t>
                      </a:r>
                      <a:r>
                        <a:rPr lang="ru-RU" sz="1000" dirty="0">
                          <a:latin typeface="Arial" pitchFamily="34" charset="0"/>
                          <a:ea typeface="Times New Roman"/>
                          <a:cs typeface="Arial" pitchFamily="34" charset="0"/>
                        </a:rPr>
                        <a:t>входящих потоков пациентов в зависимости от цели посещения</a:t>
                      </a:r>
                    </a:p>
                  </a:txBody>
                  <a:tcPr marL="33621" marR="33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87028364"/>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19</a:t>
            </a:fld>
            <a:endParaRPr/>
          </a:p>
        </p:txBody>
      </p:sp>
      <p:sp>
        <p:nvSpPr>
          <p:cNvPr id="7" name="Shape 435"/>
          <p:cNvSpPr/>
          <p:nvPr/>
        </p:nvSpPr>
        <p:spPr>
          <a:xfrm>
            <a:off x="1719596" y="57256"/>
            <a:ext cx="5920850" cy="923330"/>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lgn="ctr">
              <a:defRPr sz="2000" b="1">
                <a:solidFill>
                  <a:srgbClr val="FFFFFF"/>
                </a:solidFill>
              </a:defRPr>
            </a:lvl1pPr>
          </a:lstStyle>
          <a:p>
            <a:r>
              <a:rPr lang="ru-RU" sz="1800" dirty="0"/>
              <a:t>НАЦИОНАЛЬНЫЙ ПРОЕКТ «ЗДРАВООХРАНЕНИЕ»</a:t>
            </a:r>
          </a:p>
          <a:p>
            <a:r>
              <a:rPr lang="ru-RU" sz="1800" dirty="0" smtClean="0"/>
              <a:t>муниципальный район </a:t>
            </a:r>
            <a:r>
              <a:rPr lang="ru-RU" sz="1800" dirty="0" err="1" smtClean="0"/>
              <a:t>Безенчукский</a:t>
            </a:r>
            <a:endParaRPr lang="ru-RU" sz="1800" dirty="0" smtClean="0"/>
          </a:p>
          <a:p>
            <a:endParaRPr lang="ru-RU" sz="1800" dirty="0"/>
          </a:p>
        </p:txBody>
      </p:sp>
      <p:graphicFrame>
        <p:nvGraphicFramePr>
          <p:cNvPr id="5" name="Таблица 4"/>
          <p:cNvGraphicFramePr>
            <a:graphicFrameLocks noGrp="1"/>
          </p:cNvGraphicFramePr>
          <p:nvPr>
            <p:extLst>
              <p:ext uri="{D42A27DB-BD31-4B8C-83A1-F6EECF244321}">
                <p14:modId xmlns:p14="http://schemas.microsoft.com/office/powerpoint/2010/main" val="911725181"/>
              </p:ext>
            </p:extLst>
          </p:nvPr>
        </p:nvGraphicFramePr>
        <p:xfrm>
          <a:off x="251520" y="980728"/>
          <a:ext cx="8496943" cy="5472608"/>
        </p:xfrm>
        <a:graphic>
          <a:graphicData uri="http://schemas.openxmlformats.org/drawingml/2006/table">
            <a:tbl>
              <a:tblPr/>
              <a:tblGrid>
                <a:gridCol w="3698626"/>
                <a:gridCol w="787760"/>
                <a:gridCol w="475829"/>
                <a:gridCol w="582401"/>
                <a:gridCol w="709135"/>
                <a:gridCol w="407853"/>
                <a:gridCol w="407853"/>
                <a:gridCol w="543804"/>
                <a:gridCol w="475829"/>
                <a:gridCol w="407853"/>
              </a:tblGrid>
              <a:tr h="982812">
                <a:tc>
                  <a:txBody>
                    <a:bodyPr/>
                    <a:lstStyle/>
                    <a:p>
                      <a:pPr algn="l">
                        <a:lnSpc>
                          <a:spcPct val="115000"/>
                        </a:lnSpc>
                        <a:spcAft>
                          <a:spcPts val="0"/>
                        </a:spcAft>
                      </a:pPr>
                      <a:r>
                        <a:rPr lang="ru-RU" sz="1100" b="1" dirty="0">
                          <a:latin typeface="Times New Roman"/>
                          <a:ea typeface="Times New Roman"/>
                          <a:cs typeface="Times New Roman"/>
                        </a:rPr>
                        <a:t>Целевой показатель</a:t>
                      </a:r>
                      <a:endParaRPr lang="ru-RU"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a:latin typeface="Times New Roman"/>
                          <a:ea typeface="Times New Roman"/>
                          <a:cs typeface="Times New Roman"/>
                        </a:rPr>
                        <a:t>Базовое значение</a:t>
                      </a:r>
                      <a:endParaRPr lang="ru-RU" sz="1100">
                        <a:latin typeface="Calibri"/>
                        <a:ea typeface="Times New Roman"/>
                        <a:cs typeface="Times New Roman"/>
                      </a:endParaRPr>
                    </a:p>
                    <a:p>
                      <a:pPr algn="l">
                        <a:lnSpc>
                          <a:spcPct val="115000"/>
                        </a:lnSpc>
                        <a:spcAft>
                          <a:spcPts val="0"/>
                        </a:spcAft>
                      </a:pPr>
                      <a:r>
                        <a:rPr lang="ru-RU" sz="1100" b="1">
                          <a:latin typeface="Times New Roman"/>
                          <a:ea typeface="Times New Roman"/>
                          <a:cs typeface="Times New Roman"/>
                        </a:rPr>
                        <a:t>2018 </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dirty="0">
                          <a:latin typeface="Times New Roman"/>
                          <a:ea typeface="Times New Roman"/>
                          <a:cs typeface="Times New Roman"/>
                        </a:rPr>
                        <a:t>2019 </a:t>
                      </a:r>
                      <a:endParaRPr lang="ru-RU"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1" i="0" u="none" strike="noStrike" cap="none" spc="0" baseline="0" dirty="0" smtClean="0">
                          <a:ln>
                            <a:noFill/>
                          </a:ln>
                          <a:solidFill>
                            <a:schemeClr val="tx1"/>
                          </a:solidFill>
                          <a:uFillTx/>
                          <a:latin typeface="Times New Roman"/>
                          <a:ea typeface="Times New Roman"/>
                          <a:cs typeface="Times New Roman"/>
                          <a:sym typeface="Arial"/>
                        </a:rPr>
                        <a:t>Факт на 01.09.2019</a:t>
                      </a:r>
                      <a:endParaRPr lang="ru-RU" sz="1100" b="1" i="0" u="none" strike="noStrike" cap="none" spc="0" baseline="0" dirty="0">
                        <a:ln>
                          <a:noFill/>
                        </a:ln>
                        <a:solidFill>
                          <a:schemeClr val="tx1"/>
                        </a:solidFill>
                        <a:uFillTx/>
                        <a:latin typeface="Times New Roman"/>
                        <a:ea typeface="Times New Roman"/>
                        <a:cs typeface="Times New Roman"/>
                        <a:sym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dirty="0" smtClean="0">
                          <a:latin typeface="Times New Roman"/>
                          <a:ea typeface="Times New Roman"/>
                          <a:cs typeface="Times New Roman"/>
                        </a:rPr>
                        <a:t>Факт на 01.10.2019</a:t>
                      </a:r>
                      <a:endParaRPr lang="ru-RU"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a:latin typeface="Times New Roman"/>
                          <a:ea typeface="Times New Roman"/>
                          <a:cs typeface="Times New Roman"/>
                        </a:rPr>
                        <a:t>2020 </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dirty="0">
                          <a:latin typeface="Times New Roman"/>
                          <a:ea typeface="Times New Roman"/>
                          <a:cs typeface="Times New Roman"/>
                        </a:rPr>
                        <a:t>2021 </a:t>
                      </a:r>
                      <a:endParaRPr lang="ru-RU"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dirty="0">
                          <a:latin typeface="Times New Roman"/>
                          <a:ea typeface="Times New Roman"/>
                          <a:cs typeface="Times New Roman"/>
                        </a:rPr>
                        <a:t>2022 </a:t>
                      </a:r>
                      <a:endParaRPr lang="ru-RU"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a:latin typeface="Times New Roman"/>
                          <a:ea typeface="Times New Roman"/>
                          <a:cs typeface="Times New Roman"/>
                        </a:rPr>
                        <a:t>2023 </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b="1" dirty="0">
                          <a:latin typeface="Times New Roman"/>
                          <a:ea typeface="Times New Roman"/>
                          <a:cs typeface="Times New Roman"/>
                        </a:rPr>
                        <a:t>2024 </a:t>
                      </a:r>
                      <a:endParaRPr lang="ru-RU"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4300">
                <a:tc>
                  <a:txBody>
                    <a:bodyPr/>
                    <a:lstStyle/>
                    <a:p>
                      <a:pPr algn="l">
                        <a:lnSpc>
                          <a:spcPct val="115000"/>
                        </a:lnSpc>
                        <a:spcAft>
                          <a:spcPts val="0"/>
                        </a:spcAft>
                      </a:pPr>
                      <a:r>
                        <a:rPr lang="ru-RU" sz="1100" dirty="0">
                          <a:latin typeface="Times New Roman"/>
                          <a:ea typeface="Times New Roman"/>
                          <a:cs typeface="Times New Roman"/>
                        </a:rPr>
                        <a:t>2.Доля взятых под диспансерное наблюдение детей в возрасте 0-17 лет с впервые в жизни установленным диагнозом болезни костно-мышечной системы и соединительной ткани (%)</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Times New Roman"/>
                          <a:ea typeface="Times New Roman"/>
                          <a:cs typeface="Times New Roman"/>
                        </a:rPr>
                        <a:t>27,0</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dirty="0">
                          <a:ln>
                            <a:noFill/>
                          </a:ln>
                          <a:solidFill>
                            <a:schemeClr val="tx1"/>
                          </a:solidFill>
                          <a:uFillTx/>
                          <a:latin typeface="Times New Roman"/>
                          <a:ea typeface="Times New Roman"/>
                          <a:cs typeface="Times New Roman"/>
                          <a:sym typeface="Arial"/>
                        </a:rPr>
                        <a:t>40,0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dirty="0" smtClean="0">
                          <a:ln>
                            <a:noFill/>
                          </a:ln>
                          <a:solidFill>
                            <a:schemeClr val="tx1"/>
                          </a:solidFill>
                          <a:uFillTx/>
                          <a:latin typeface="Times New Roman"/>
                          <a:ea typeface="Times New Roman"/>
                          <a:cs typeface="Times New Roman"/>
                          <a:sym typeface="Arial"/>
                        </a:rPr>
                        <a:t>34</a:t>
                      </a:r>
                      <a:endParaRPr lang="ru-RU" sz="1100" b="0" i="0" u="none" strike="noStrike" cap="none" spc="0" baseline="0" dirty="0">
                        <a:ln>
                          <a:noFill/>
                        </a:ln>
                        <a:solidFill>
                          <a:schemeClr val="tx1"/>
                        </a:solidFill>
                        <a:uFillTx/>
                        <a:latin typeface="Times New Roman"/>
                        <a:ea typeface="Times New Roman"/>
                        <a:cs typeface="Times New Roman"/>
                        <a:sym typeface="Arial"/>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dirty="0">
                          <a:ln>
                            <a:noFill/>
                          </a:ln>
                          <a:solidFill>
                            <a:schemeClr val="tx1"/>
                          </a:solidFill>
                          <a:uFillTx/>
                          <a:latin typeface="Times New Roman"/>
                          <a:ea typeface="Times New Roman"/>
                          <a:cs typeface="Times New Roman"/>
                          <a:sym typeface="Arial"/>
                        </a:rPr>
                        <a:t>34</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dirty="0">
                          <a:ln>
                            <a:noFill/>
                          </a:ln>
                          <a:solidFill>
                            <a:schemeClr val="tx1"/>
                          </a:solidFill>
                          <a:uFillTx/>
                          <a:latin typeface="Times New Roman"/>
                          <a:ea typeface="Times New Roman"/>
                          <a:cs typeface="Times New Roman"/>
                          <a:sym typeface="Arial"/>
                        </a:rPr>
                        <a:t>50,0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a:latin typeface="Times New Roman"/>
                          <a:ea typeface="Times New Roman"/>
                          <a:cs typeface="Times New Roman"/>
                        </a:rPr>
                        <a:t>60,0</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a:latin typeface="Times New Roman"/>
                          <a:ea typeface="Times New Roman"/>
                          <a:cs typeface="Times New Roman"/>
                        </a:rPr>
                        <a:t>70,0</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a:latin typeface="Times New Roman"/>
                          <a:ea typeface="Times New Roman"/>
                          <a:cs typeface="Times New Roman"/>
                        </a:rPr>
                        <a:t>80,0</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a:latin typeface="Times New Roman"/>
                          <a:ea typeface="Times New Roman"/>
                          <a:cs typeface="Times New Roman"/>
                        </a:rPr>
                        <a:t>90,0</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4300">
                <a:tc>
                  <a:txBody>
                    <a:bodyPr/>
                    <a:lstStyle/>
                    <a:p>
                      <a:pPr algn="l">
                        <a:lnSpc>
                          <a:spcPct val="115000"/>
                        </a:lnSpc>
                        <a:spcAft>
                          <a:spcPts val="0"/>
                        </a:spcAft>
                      </a:pPr>
                      <a:r>
                        <a:rPr lang="ru-RU" sz="1100">
                          <a:latin typeface="Times New Roman"/>
                          <a:ea typeface="Times New Roman"/>
                          <a:cs typeface="Times New Roman"/>
                        </a:rPr>
                        <a:t>3.Доля взятых под диспансерное наблюдение детей в возрасте 0-17 лет с впервые в жизни установленным диагнозом болезни глаза и его придаточного аппарата (%)</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Times New Roman"/>
                          <a:ea typeface="Times New Roman"/>
                          <a:cs typeface="Times New Roman"/>
                        </a:rPr>
                        <a:t>20,0</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dirty="0">
                          <a:ln>
                            <a:noFill/>
                          </a:ln>
                          <a:solidFill>
                            <a:schemeClr val="tx1"/>
                          </a:solidFill>
                          <a:uFillTx/>
                          <a:latin typeface="Times New Roman"/>
                          <a:ea typeface="Times New Roman"/>
                          <a:cs typeface="Times New Roman"/>
                          <a:sym typeface="Arial"/>
                        </a:rPr>
                        <a:t>40,0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dirty="0" smtClean="0">
                          <a:ln>
                            <a:noFill/>
                          </a:ln>
                          <a:solidFill>
                            <a:schemeClr val="tx1"/>
                          </a:solidFill>
                          <a:uFillTx/>
                          <a:latin typeface="Times New Roman"/>
                          <a:ea typeface="Times New Roman"/>
                          <a:cs typeface="Times New Roman"/>
                          <a:sym typeface="Arial"/>
                        </a:rPr>
                        <a:t>28</a:t>
                      </a:r>
                      <a:endParaRPr lang="ru-RU" sz="1100" b="0" i="0" u="none" strike="noStrike" cap="none" spc="0" baseline="0" dirty="0">
                        <a:ln>
                          <a:noFill/>
                        </a:ln>
                        <a:solidFill>
                          <a:schemeClr val="tx1"/>
                        </a:solidFill>
                        <a:uFillTx/>
                        <a:latin typeface="Times New Roman"/>
                        <a:ea typeface="Times New Roman"/>
                        <a:cs typeface="Times New Roman"/>
                        <a:sym typeface="Arial"/>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dirty="0">
                          <a:ln>
                            <a:noFill/>
                          </a:ln>
                          <a:solidFill>
                            <a:schemeClr val="tx1"/>
                          </a:solidFill>
                          <a:uFillTx/>
                          <a:latin typeface="Times New Roman"/>
                          <a:ea typeface="Times New Roman"/>
                          <a:cs typeface="Times New Roman"/>
                          <a:sym typeface="Arial"/>
                        </a:rPr>
                        <a:t>28</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dirty="0">
                          <a:ln>
                            <a:noFill/>
                          </a:ln>
                          <a:solidFill>
                            <a:schemeClr val="tx1"/>
                          </a:solidFill>
                          <a:uFillTx/>
                          <a:latin typeface="Times New Roman"/>
                          <a:ea typeface="Times New Roman"/>
                          <a:cs typeface="Times New Roman"/>
                          <a:sym typeface="Arial"/>
                        </a:rPr>
                        <a:t>50,0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Times New Roman"/>
                          <a:ea typeface="Times New Roman"/>
                          <a:cs typeface="Times New Roman"/>
                        </a:rPr>
                        <a:t>60,0</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Times New Roman"/>
                          <a:ea typeface="Times New Roman"/>
                          <a:cs typeface="Times New Roman"/>
                        </a:rPr>
                        <a:t>70,0</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a:latin typeface="Times New Roman"/>
                          <a:ea typeface="Times New Roman"/>
                          <a:cs typeface="Times New Roman"/>
                        </a:rPr>
                        <a:t>80,0</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a:latin typeface="Times New Roman"/>
                          <a:ea typeface="Times New Roman"/>
                          <a:cs typeface="Times New Roman"/>
                        </a:rPr>
                        <a:t>90,0</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7547">
                <a:tc>
                  <a:txBody>
                    <a:bodyPr/>
                    <a:lstStyle/>
                    <a:p>
                      <a:pPr algn="l">
                        <a:lnSpc>
                          <a:spcPct val="115000"/>
                        </a:lnSpc>
                        <a:spcAft>
                          <a:spcPts val="0"/>
                        </a:spcAft>
                      </a:pPr>
                      <a:r>
                        <a:rPr lang="ru-RU" sz="1100">
                          <a:latin typeface="Times New Roman"/>
                          <a:ea typeface="Times New Roman"/>
                          <a:cs typeface="Times New Roman"/>
                        </a:rPr>
                        <a:t>4.Доля взятых под диспансерное наблюдение детей в возрасте 0-17 лет с впервые в жизни установленным диагнозом болезни органов пищеварения </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a:latin typeface="Times New Roman"/>
                          <a:ea typeface="Times New Roman"/>
                          <a:cs typeface="Times New Roman"/>
                        </a:rPr>
                        <a:t>20,0</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a:ln>
                            <a:noFill/>
                          </a:ln>
                          <a:solidFill>
                            <a:schemeClr val="tx1"/>
                          </a:solidFill>
                          <a:uFillTx/>
                          <a:latin typeface="Times New Roman"/>
                          <a:ea typeface="Times New Roman"/>
                          <a:cs typeface="Times New Roman"/>
                          <a:sym typeface="Arial"/>
                        </a:rPr>
                        <a:t>40,0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dirty="0" smtClean="0">
                          <a:ln>
                            <a:noFill/>
                          </a:ln>
                          <a:solidFill>
                            <a:schemeClr val="tx1"/>
                          </a:solidFill>
                          <a:uFillTx/>
                          <a:latin typeface="Times New Roman"/>
                          <a:ea typeface="Times New Roman"/>
                          <a:cs typeface="Times New Roman"/>
                          <a:sym typeface="Arial"/>
                        </a:rPr>
                        <a:t>19,8</a:t>
                      </a:r>
                      <a:endParaRPr lang="ru-RU" sz="1100" b="0" i="0" u="none" strike="noStrike" cap="none" spc="0" baseline="0" dirty="0">
                        <a:ln>
                          <a:noFill/>
                        </a:ln>
                        <a:solidFill>
                          <a:schemeClr val="tx1"/>
                        </a:solidFill>
                        <a:uFillTx/>
                        <a:latin typeface="Times New Roman"/>
                        <a:ea typeface="Times New Roman"/>
                        <a:cs typeface="Times New Roman"/>
                        <a:sym typeface="Arial"/>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a:ln>
                            <a:noFill/>
                          </a:ln>
                          <a:solidFill>
                            <a:schemeClr val="tx1"/>
                          </a:solidFill>
                          <a:uFillTx/>
                          <a:latin typeface="Times New Roman"/>
                          <a:ea typeface="Times New Roman"/>
                          <a:cs typeface="Times New Roman"/>
                          <a:sym typeface="Arial"/>
                        </a:rPr>
                        <a:t>6,8</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dirty="0">
                          <a:ln>
                            <a:noFill/>
                          </a:ln>
                          <a:solidFill>
                            <a:schemeClr val="tx1"/>
                          </a:solidFill>
                          <a:uFillTx/>
                          <a:latin typeface="Times New Roman"/>
                          <a:ea typeface="Times New Roman"/>
                          <a:cs typeface="Times New Roman"/>
                          <a:sym typeface="Arial"/>
                        </a:rPr>
                        <a:t>50,0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a:latin typeface="Times New Roman"/>
                          <a:ea typeface="Times New Roman"/>
                          <a:cs typeface="Times New Roman"/>
                        </a:rPr>
                        <a:t>60,0</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Times New Roman"/>
                          <a:ea typeface="Times New Roman"/>
                          <a:cs typeface="Times New Roman"/>
                        </a:rPr>
                        <a:t>70,0</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Times New Roman"/>
                          <a:ea typeface="Times New Roman"/>
                          <a:cs typeface="Times New Roman"/>
                        </a:rPr>
                        <a:t>80,0</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Times New Roman"/>
                          <a:ea typeface="Times New Roman"/>
                          <a:cs typeface="Times New Roman"/>
                        </a:rPr>
                        <a:t>90,0</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6299">
                <a:tc>
                  <a:txBody>
                    <a:bodyPr/>
                    <a:lstStyle/>
                    <a:p>
                      <a:pPr algn="l">
                        <a:lnSpc>
                          <a:spcPct val="115000"/>
                        </a:lnSpc>
                        <a:spcAft>
                          <a:spcPts val="0"/>
                        </a:spcAft>
                      </a:pPr>
                      <a:r>
                        <a:rPr lang="ru-RU" sz="1100">
                          <a:latin typeface="Times New Roman"/>
                          <a:ea typeface="Times New Roman"/>
                          <a:cs typeface="Times New Roman"/>
                        </a:rPr>
                        <a:t>5.Доля взятых под диспансерное наблюдение детей в возрасте 0-17 лет с впервые в жизни установленным диагнозом болезни системы кровообращения (%)</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a:latin typeface="Times New Roman"/>
                          <a:ea typeface="Times New Roman"/>
                          <a:cs typeface="Times New Roman"/>
                        </a:rPr>
                        <a:t>30,0</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a:ln>
                            <a:noFill/>
                          </a:ln>
                          <a:solidFill>
                            <a:schemeClr val="tx1"/>
                          </a:solidFill>
                          <a:uFillTx/>
                          <a:latin typeface="Times New Roman"/>
                          <a:ea typeface="Times New Roman"/>
                          <a:cs typeface="Times New Roman"/>
                          <a:sym typeface="Arial"/>
                        </a:rPr>
                        <a:t>40,0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dirty="0" smtClean="0">
                          <a:ln>
                            <a:noFill/>
                          </a:ln>
                          <a:solidFill>
                            <a:schemeClr val="tx1"/>
                          </a:solidFill>
                          <a:uFillTx/>
                          <a:latin typeface="Times New Roman"/>
                          <a:ea typeface="Times New Roman"/>
                          <a:cs typeface="Times New Roman"/>
                          <a:sym typeface="Arial"/>
                        </a:rPr>
                        <a:t>69</a:t>
                      </a:r>
                      <a:endParaRPr lang="ru-RU" sz="1100" b="0" i="0" u="none" strike="noStrike" cap="none" spc="0" baseline="0" dirty="0">
                        <a:ln>
                          <a:noFill/>
                        </a:ln>
                        <a:solidFill>
                          <a:schemeClr val="tx1"/>
                        </a:solidFill>
                        <a:uFillTx/>
                        <a:latin typeface="Times New Roman"/>
                        <a:ea typeface="Times New Roman"/>
                        <a:cs typeface="Times New Roman"/>
                        <a:sym typeface="Arial"/>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a:ln>
                            <a:noFill/>
                          </a:ln>
                          <a:solidFill>
                            <a:schemeClr val="tx1"/>
                          </a:solidFill>
                          <a:uFillTx/>
                          <a:latin typeface="Times New Roman"/>
                          <a:ea typeface="Times New Roman"/>
                          <a:cs typeface="Times New Roman"/>
                          <a:sym typeface="Arial"/>
                        </a:rPr>
                        <a:t>69</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dirty="0">
                          <a:ln>
                            <a:noFill/>
                          </a:ln>
                          <a:solidFill>
                            <a:schemeClr val="tx1"/>
                          </a:solidFill>
                          <a:uFillTx/>
                          <a:latin typeface="Times New Roman"/>
                          <a:ea typeface="Times New Roman"/>
                          <a:cs typeface="Times New Roman"/>
                          <a:sym typeface="Arial"/>
                        </a:rPr>
                        <a:t>50,0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Times New Roman"/>
                          <a:ea typeface="Times New Roman"/>
                          <a:cs typeface="Times New Roman"/>
                        </a:rPr>
                        <a:t>60,0</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a:latin typeface="Times New Roman"/>
                          <a:ea typeface="Times New Roman"/>
                          <a:cs typeface="Times New Roman"/>
                        </a:rPr>
                        <a:t>70,0</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Times New Roman"/>
                          <a:ea typeface="Times New Roman"/>
                          <a:cs typeface="Times New Roman"/>
                        </a:rPr>
                        <a:t>80,0</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Times New Roman"/>
                          <a:ea typeface="Times New Roman"/>
                          <a:cs typeface="Times New Roman"/>
                        </a:rPr>
                        <a:t>90,0</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7350">
                <a:tc>
                  <a:txBody>
                    <a:bodyPr/>
                    <a:lstStyle/>
                    <a:p>
                      <a:pPr algn="l">
                        <a:lnSpc>
                          <a:spcPct val="115000"/>
                        </a:lnSpc>
                        <a:spcAft>
                          <a:spcPts val="0"/>
                        </a:spcAft>
                      </a:pPr>
                      <a:r>
                        <a:rPr lang="ru-RU" sz="1100" dirty="0">
                          <a:latin typeface="Times New Roman"/>
                          <a:ea typeface="Times New Roman"/>
                          <a:cs typeface="Times New Roman"/>
                        </a:rPr>
                        <a:t>6.Доля взятых под диспансерное наблюдение детей в возрасте 0-17 лет с впервые в жизни установленным диагнозом болезни эндокринной системы, расстройств питания и нарушения обмена веществ (%)</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a:latin typeface="Times New Roman"/>
                          <a:ea typeface="Times New Roman"/>
                          <a:cs typeface="Times New Roman"/>
                        </a:rPr>
                        <a:t>53,0</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a:ln>
                            <a:noFill/>
                          </a:ln>
                          <a:solidFill>
                            <a:schemeClr val="tx1"/>
                          </a:solidFill>
                          <a:uFillTx/>
                          <a:latin typeface="Times New Roman"/>
                          <a:ea typeface="Times New Roman"/>
                          <a:cs typeface="Times New Roman"/>
                          <a:sym typeface="Arial"/>
                        </a:rPr>
                        <a:t>55,0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dirty="0" smtClean="0">
                          <a:ln>
                            <a:noFill/>
                          </a:ln>
                          <a:solidFill>
                            <a:schemeClr val="tx1"/>
                          </a:solidFill>
                          <a:uFillTx/>
                          <a:latin typeface="Times New Roman"/>
                          <a:ea typeface="Times New Roman"/>
                          <a:cs typeface="Times New Roman"/>
                          <a:sym typeface="Arial"/>
                        </a:rPr>
                        <a:t>76</a:t>
                      </a:r>
                      <a:endParaRPr lang="ru-RU" sz="1100" b="0" i="0" u="none" strike="noStrike" cap="none" spc="0" baseline="0" dirty="0">
                        <a:ln>
                          <a:noFill/>
                        </a:ln>
                        <a:solidFill>
                          <a:schemeClr val="tx1"/>
                        </a:solidFill>
                        <a:uFillTx/>
                        <a:latin typeface="Times New Roman"/>
                        <a:ea typeface="Times New Roman"/>
                        <a:cs typeface="Times New Roman"/>
                        <a:sym typeface="Arial"/>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a:ln>
                            <a:noFill/>
                          </a:ln>
                          <a:solidFill>
                            <a:schemeClr val="tx1"/>
                          </a:solidFill>
                          <a:uFillTx/>
                          <a:latin typeface="Times New Roman"/>
                          <a:ea typeface="Times New Roman"/>
                          <a:cs typeface="Times New Roman"/>
                          <a:sym typeface="Arial"/>
                        </a:rPr>
                        <a:t>77</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latinLnBrk="0">
                        <a:lnSpc>
                          <a:spcPct val="115000"/>
                        </a:lnSpc>
                        <a:spcBef>
                          <a:spcPts val="0"/>
                        </a:spcBef>
                        <a:spcAft>
                          <a:spcPts val="0"/>
                        </a:spcAft>
                        <a:buClrTx/>
                        <a:buSzTx/>
                        <a:buFontTx/>
                        <a:buNone/>
                        <a:tabLst/>
                      </a:pPr>
                      <a:r>
                        <a:rPr lang="ru-RU" sz="1100" b="0" i="0" u="none" strike="noStrike" cap="none" spc="0" baseline="0" dirty="0">
                          <a:ln>
                            <a:noFill/>
                          </a:ln>
                          <a:solidFill>
                            <a:schemeClr val="tx1"/>
                          </a:solidFill>
                          <a:uFillTx/>
                          <a:latin typeface="Times New Roman"/>
                          <a:ea typeface="Times New Roman"/>
                          <a:cs typeface="Times New Roman"/>
                          <a:sym typeface="Arial"/>
                        </a:rPr>
                        <a:t>78,0</a:t>
                      </a: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a:latin typeface="Times New Roman"/>
                          <a:ea typeface="Times New Roman"/>
                          <a:cs typeface="Times New Roman"/>
                        </a:rPr>
                        <a:t>78,0</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a:latin typeface="Times New Roman"/>
                          <a:ea typeface="Times New Roman"/>
                          <a:cs typeface="Times New Roman"/>
                        </a:rPr>
                        <a:t>80,0</a:t>
                      </a:r>
                      <a:endParaRPr lang="ru-RU" sz="110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Times New Roman"/>
                          <a:ea typeface="Times New Roman"/>
                          <a:cs typeface="Times New Roman"/>
                        </a:rPr>
                        <a:t>85,0</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Times New Roman"/>
                          <a:ea typeface="Times New Roman"/>
                          <a:cs typeface="Times New Roman"/>
                        </a:rPr>
                        <a:t>90,0</a:t>
                      </a:r>
                      <a:endParaRPr lang="ru-RU" sz="11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8702836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a:t> </a:t>
            </a:r>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graphicFrame>
        <p:nvGraphicFramePr>
          <p:cNvPr id="2" name="Таблица 1"/>
          <p:cNvGraphicFramePr>
            <a:graphicFrameLocks noGrp="1"/>
          </p:cNvGraphicFramePr>
          <p:nvPr>
            <p:extLst>
              <p:ext uri="{D42A27DB-BD31-4B8C-83A1-F6EECF244321}">
                <p14:modId xmlns:p14="http://schemas.microsoft.com/office/powerpoint/2010/main" val="2045649096"/>
              </p:ext>
            </p:extLst>
          </p:nvPr>
        </p:nvGraphicFramePr>
        <p:xfrm>
          <a:off x="179512" y="2866679"/>
          <a:ext cx="8856984" cy="3556755"/>
        </p:xfrm>
        <a:graphic>
          <a:graphicData uri="http://schemas.openxmlformats.org/drawingml/2006/table">
            <a:tbl>
              <a:tblPr firstRow="1" bandRow="1">
                <a:tableStyleId>{5940675A-B579-460E-94D1-54222C63F5DA}</a:tableStyleId>
              </a:tblPr>
              <a:tblGrid>
                <a:gridCol w="3388760"/>
                <a:gridCol w="5468224"/>
              </a:tblGrid>
              <a:tr h="418305">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000" b="1" dirty="0" smtClean="0">
                          <a:latin typeface="Arial" panose="020B0604020202020204" pitchFamily="34" charset="0"/>
                          <a:cs typeface="Arial" panose="020B0604020202020204" pitchFamily="34" charset="0"/>
                        </a:rPr>
                        <a:t>Показатель</a:t>
                      </a:r>
                    </a:p>
                    <a:p>
                      <a:pPr algn="ctr"/>
                      <a:endParaRPr lang="ru-RU" sz="1000" b="1" dirty="0">
                        <a:latin typeface="Arial" panose="020B0604020202020204" pitchFamily="34" charset="0"/>
                        <a:cs typeface="Arial" panose="020B0604020202020204" pitchFamily="34" charset="0"/>
                      </a:endParaRPr>
                    </a:p>
                  </a:txBody>
                  <a:tcPr/>
                </a:tc>
                <a:tc>
                  <a:txBody>
                    <a:bodyPr/>
                    <a:lstStyle/>
                    <a:p>
                      <a:pPr algn="ctr"/>
                      <a:r>
                        <a:rPr lang="ru-RU" sz="1000" b="1" dirty="0" smtClean="0">
                          <a:latin typeface="Arial" panose="020B0604020202020204" pitchFamily="34" charset="0"/>
                          <a:cs typeface="Arial" panose="020B0604020202020204" pitchFamily="34" charset="0"/>
                        </a:rPr>
                        <a:t>Информация о</a:t>
                      </a:r>
                    </a:p>
                    <a:p>
                      <a:pPr algn="ctr"/>
                      <a:r>
                        <a:rPr lang="ru-RU" sz="1000" b="1" dirty="0" smtClean="0">
                          <a:latin typeface="Arial" panose="020B0604020202020204" pitchFamily="34" charset="0"/>
                          <a:cs typeface="Arial" panose="020B0604020202020204" pitchFamily="34" charset="0"/>
                        </a:rPr>
                        <a:t> достижении показателя</a:t>
                      </a:r>
                      <a:endParaRPr lang="ru-RU" sz="1000" b="1" dirty="0">
                        <a:latin typeface="Arial" panose="020B0604020202020204" pitchFamily="34" charset="0"/>
                        <a:cs typeface="Arial" panose="020B0604020202020204" pitchFamily="34" charset="0"/>
                      </a:endParaRPr>
                    </a:p>
                  </a:txBody>
                  <a:tcPr/>
                </a:tc>
              </a:tr>
              <a:tr h="1335624">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1. Наличие плана мероприятий, направленных на стимулирование рождаемости на территории (есть -1, нет-0)</a:t>
                      </a:r>
                      <a:endParaRPr lang="ru-RU" sz="1000" b="0" baseline="0" dirty="0" smtClean="0">
                        <a:latin typeface="Arial" pitchFamily="34" charset="0"/>
                        <a:cs typeface="Arial" pitchFamily="34" charset="0"/>
                      </a:endParaRPr>
                    </a:p>
                  </a:txBody>
                  <a:tcPr/>
                </a:tc>
                <a:tc>
                  <a:txBody>
                    <a:bodyPr/>
                    <a:lstStyle/>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1</a:t>
                      </a:r>
                    </a:p>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1 (есть). </a:t>
                      </a:r>
                    </a:p>
                    <a:p>
                      <a:endParaRPr lang="ru-RU" sz="1000" b="0" i="0" u="none" strike="noStrike" cap="none" spc="0" baseline="0" dirty="0" smtClean="0">
                        <a:ln>
                          <a:noFill/>
                        </a:ln>
                        <a:solidFill>
                          <a:schemeClr val="tx1"/>
                        </a:solidFill>
                        <a:uFillTx/>
                        <a:latin typeface="Arial" pitchFamily="34" charset="0"/>
                        <a:ea typeface="+mn-ea"/>
                        <a:cs typeface="Arial" pitchFamily="34" charset="0"/>
                        <a:sym typeface="Arial"/>
                      </a:endParaRPr>
                    </a:p>
                    <a:p>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План мероприятий  направленных на стимулирование рождаемости </a:t>
                      </a:r>
                    </a:p>
                    <a:p>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в муниципальном районе Безенчукский Самарской области на 2019-2024 годы, утвержден  </a:t>
                      </a:r>
                      <a:r>
                        <a:rPr lang="ru-RU" sz="1000" b="0" dirty="0" smtClean="0">
                          <a:latin typeface="Arial" pitchFamily="34" charset="0"/>
                          <a:ea typeface="Times New Roman"/>
                          <a:cs typeface="Arial" pitchFamily="34" charset="0"/>
                        </a:rPr>
                        <a:t>Постановлением </a:t>
                      </a:r>
                      <a:r>
                        <a:rPr lang="ru-RU" sz="1000" b="0" dirty="0">
                          <a:latin typeface="Arial" pitchFamily="34" charset="0"/>
                          <a:ea typeface="Times New Roman"/>
                          <a:cs typeface="Arial" pitchFamily="34" charset="0"/>
                        </a:rPr>
                        <a:t>Администрации </a:t>
                      </a:r>
                      <a:r>
                        <a:rPr lang="ru-RU" sz="1000" b="0" dirty="0" smtClean="0">
                          <a:latin typeface="Arial" pitchFamily="34" charset="0"/>
                          <a:ea typeface="Times New Roman"/>
                          <a:cs typeface="Arial" pitchFamily="34" charset="0"/>
                        </a:rPr>
                        <a:t>района</a:t>
                      </a:r>
                      <a:r>
                        <a:rPr lang="ru-RU" sz="1000" b="0" baseline="0" dirty="0" smtClean="0">
                          <a:latin typeface="Arial" pitchFamily="34" charset="0"/>
                          <a:ea typeface="Times New Roman"/>
                          <a:cs typeface="Arial" pitchFamily="34" charset="0"/>
                        </a:rPr>
                        <a:t> </a:t>
                      </a:r>
                      <a:r>
                        <a:rPr lang="ru-RU" sz="1000" b="0" dirty="0" smtClean="0">
                          <a:latin typeface="Arial" pitchFamily="34" charset="0"/>
                          <a:ea typeface="Times New Roman"/>
                          <a:cs typeface="Arial" pitchFamily="34" charset="0"/>
                        </a:rPr>
                        <a:t>14.06.2019 </a:t>
                      </a:r>
                      <a:r>
                        <a:rPr lang="ru-RU" sz="1000" b="0" dirty="0">
                          <a:latin typeface="Arial" pitchFamily="34" charset="0"/>
                          <a:ea typeface="Times New Roman"/>
                          <a:cs typeface="Arial" pitchFamily="34" charset="0"/>
                        </a:rPr>
                        <a:t>№</a:t>
                      </a:r>
                      <a:r>
                        <a:rPr lang="ru-RU" sz="1000" b="0" dirty="0" smtClean="0">
                          <a:latin typeface="Arial" pitchFamily="34" charset="0"/>
                          <a:ea typeface="Times New Roman"/>
                          <a:cs typeface="Arial" pitchFamily="34" charset="0"/>
                        </a:rPr>
                        <a:t>681. </a:t>
                      </a:r>
                    </a:p>
                    <a:p>
                      <a:r>
                        <a:rPr lang="ru-RU" sz="1000" b="0" dirty="0" smtClean="0">
                          <a:latin typeface="Arial" pitchFamily="34" charset="0"/>
                          <a:ea typeface="Times New Roman"/>
                          <a:cs typeface="Arial" pitchFamily="34" charset="0"/>
                        </a:rPr>
                        <a:t>Информация об его исполнении направлена </a:t>
                      </a:r>
                      <a:r>
                        <a:rPr lang="ru-RU" sz="1000" b="0" baseline="0" dirty="0" smtClean="0">
                          <a:latin typeface="Arial" pitchFamily="34" charset="0"/>
                          <a:ea typeface="Times New Roman"/>
                          <a:cs typeface="Arial" pitchFamily="34" charset="0"/>
                        </a:rPr>
                        <a:t> в адрес министерства социально-демографической политики за 9 месяцев 2019 года. </a:t>
                      </a:r>
                    </a:p>
                    <a:p>
                      <a:endParaRPr lang="ru-RU" sz="1000" b="0" dirty="0">
                        <a:latin typeface="Arial" pitchFamily="34" charset="0"/>
                        <a:ea typeface="Times New Roman"/>
                        <a:cs typeface="Arial" pitchFamily="34" charset="0"/>
                      </a:endParaRPr>
                    </a:p>
                  </a:txBody>
                  <a:tcPr marL="114300" marR="114300" marT="0" marB="0"/>
                </a:tc>
              </a:tr>
              <a:tr h="1766850">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2. Проведение встреч с населением муниципального образования с участием специалистов органов социальной защиты населения в целях разъяснения порядка предоставления мер социальной поддержки, направленных на стимулирование рождаемости, от общего количества проведенных встреч с населением (доля охвата –  не менее 1% от численности населения муниципалитета)</a:t>
                      </a:r>
                      <a:endParaRPr lang="ru-RU" sz="1000" b="0" baseline="0" dirty="0" smtClean="0">
                        <a:latin typeface="Arial" pitchFamily="34" charset="0"/>
                        <a:cs typeface="Arial" pitchFamily="34" charset="0"/>
                      </a:endParaRPr>
                    </a:p>
                  </a:txBody>
                  <a:tcPr/>
                </a:tc>
                <a:tc>
                  <a:txBody>
                    <a:bodyPr/>
                    <a:lstStyle/>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не менее 1 %</a:t>
                      </a:r>
                    </a:p>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3,4%</a:t>
                      </a:r>
                    </a:p>
                    <a:p>
                      <a:endParaRPr lang="ru-RU" sz="1000" b="0" i="0" u="none" strike="noStrike" cap="none" spc="0" baseline="0" dirty="0" smtClean="0">
                        <a:ln>
                          <a:noFill/>
                        </a:ln>
                        <a:solidFill>
                          <a:schemeClr val="tx1"/>
                        </a:solidFill>
                        <a:uFillTx/>
                        <a:latin typeface="Arial" pitchFamily="34" charset="0"/>
                        <a:ea typeface="+mn-ea"/>
                        <a:cs typeface="Arial" pitchFamily="34" charset="0"/>
                        <a:sym typeface="Arial"/>
                      </a:endParaRPr>
                    </a:p>
                    <a:p>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Ежемесячно 15 числа КЦСОН проводит День открытых дверей. Участие могут принимать с информацией для населения о мерах и мероприятиях по соц.поддержке любые ведомства. Один раз в квартал  проводится заседание Клуба молодых семей и Клуба молодых родителей в  ГКУ СО «Дом детства», родительский всеобуч «мамин класс» Сотрудники УСЗН участвуют в родительских собраниях и проводят встречи в парке «Тополя». Доля охвата 3,4% (1359  человек).</a:t>
                      </a:r>
                    </a:p>
                    <a:p>
                      <a:r>
                        <a:rPr lang="ru-RU" sz="1000" b="0" i="0" u="none" strike="noStrike" cap="none" spc="0" baseline="0" dirty="0" smtClean="0">
                          <a:ln>
                            <a:noFill/>
                          </a:ln>
                          <a:solidFill>
                            <a:schemeClr val="tx1"/>
                          </a:solidFill>
                          <a:uFillTx/>
                          <a:latin typeface="+mn-lt"/>
                          <a:ea typeface="+mn-ea"/>
                          <a:cs typeface="+mn-cs"/>
                          <a:sym typeface="Arial"/>
                        </a:rPr>
                        <a:t>Доля охвата – не менее 1% от численности населения муниципалитета (39 774 чел. на 01.01.2019 /</a:t>
                      </a:r>
                      <a:r>
                        <a:rPr lang="ru-RU" sz="1000" b="1" i="0" u="none" strike="noStrike" cap="none" spc="0" baseline="0" dirty="0" smtClean="0">
                          <a:ln>
                            <a:noFill/>
                          </a:ln>
                          <a:solidFill>
                            <a:schemeClr val="tx1"/>
                          </a:solidFill>
                          <a:uFillTx/>
                          <a:latin typeface="+mn-lt"/>
                          <a:ea typeface="+mn-ea"/>
                          <a:cs typeface="+mn-cs"/>
                          <a:sym typeface="Arial"/>
                        </a:rPr>
                        <a:t>398 </a:t>
                      </a:r>
                      <a:r>
                        <a:rPr lang="ru-RU" sz="1000" b="0" i="0" u="none" strike="noStrike" cap="none" spc="0" baseline="0" dirty="0" smtClean="0">
                          <a:ln>
                            <a:noFill/>
                          </a:ln>
                          <a:solidFill>
                            <a:schemeClr val="tx1"/>
                          </a:solidFill>
                          <a:uFillTx/>
                          <a:latin typeface="+mn-lt"/>
                          <a:ea typeface="+mn-ea"/>
                          <a:cs typeface="+mn-cs"/>
                          <a:sym typeface="Arial"/>
                        </a:rPr>
                        <a:t>человек=1%)</a:t>
                      </a:r>
                      <a:endParaRPr lang="ru-RU" sz="1000" b="0" dirty="0">
                        <a:latin typeface="Arial" pitchFamily="34" charset="0"/>
                        <a:ea typeface="Times New Roman"/>
                        <a:cs typeface="Arial" pitchFamily="34" charset="0"/>
                      </a:endParaRPr>
                    </a:p>
                  </a:txBody>
                  <a:tcPr marL="114300" marR="114300" marT="0" marB="0"/>
                </a:tc>
              </a:tr>
            </a:tbl>
          </a:graphicData>
        </a:graphic>
      </p:graphicFrame>
      <p:sp>
        <p:nvSpPr>
          <p:cNvPr id="7" name="Shape 435"/>
          <p:cNvSpPr/>
          <p:nvPr/>
        </p:nvSpPr>
        <p:spPr>
          <a:xfrm>
            <a:off x="683568" y="57256"/>
            <a:ext cx="8352928"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2000" b="1">
                <a:solidFill>
                  <a:srgbClr val="FFFFFF"/>
                </a:solidFill>
              </a:defRPr>
            </a:lvl1pPr>
          </a:lstStyle>
          <a:p>
            <a:r>
              <a:rPr lang="ru-RU" sz="1600" dirty="0"/>
              <a:t>Национальный проект </a:t>
            </a:r>
            <a:r>
              <a:rPr lang="ru-RU" sz="1600" dirty="0" smtClean="0"/>
              <a:t>«Демография»</a:t>
            </a:r>
          </a:p>
          <a:p>
            <a:r>
              <a:rPr lang="ru-RU" sz="1600" dirty="0" smtClean="0"/>
              <a:t>муниципальный район Безенчукский</a:t>
            </a:r>
            <a:endParaRPr lang="ru-RU" sz="1600" dirty="0"/>
          </a:p>
        </p:txBody>
      </p:sp>
      <p:sp>
        <p:nvSpPr>
          <p:cNvPr id="8" name="Rectangle 1"/>
          <p:cNvSpPr>
            <a:spLocks noChangeArrowheads="1"/>
          </p:cNvSpPr>
          <p:nvPr/>
        </p:nvSpPr>
        <p:spPr bwMode="auto">
          <a:xfrm rot="10800000" flipV="1">
            <a:off x="0" y="-364976"/>
            <a:ext cx="9144000"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400" b="1" dirty="0">
              <a:solidFill>
                <a:schemeClr val="tx1"/>
              </a:solidFill>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endParaRPr lang="ru-RU" sz="1400" b="1" dirty="0" smtClean="0">
              <a:solidFill>
                <a:srgbClr val="00B050"/>
              </a:solidFill>
            </a:endParaRPr>
          </a:p>
          <a:p>
            <a:endParaRPr lang="ru-RU" sz="1400" b="1" dirty="0" smtClean="0">
              <a:solidFill>
                <a:srgbClr val="00B050"/>
              </a:solidFill>
            </a:endParaRPr>
          </a:p>
          <a:p>
            <a:r>
              <a:rPr lang="ru-RU" sz="1400" b="1" dirty="0" smtClean="0">
                <a:solidFill>
                  <a:srgbClr val="00B050"/>
                </a:solidFill>
              </a:rPr>
              <a:t>Федеральные </a:t>
            </a:r>
            <a:r>
              <a:rPr lang="ru-RU" sz="1400" b="1" dirty="0">
                <a:solidFill>
                  <a:srgbClr val="00B050"/>
                </a:solidFill>
              </a:rPr>
              <a:t>проекты, входящие в состав:</a:t>
            </a:r>
          </a:p>
          <a:p>
            <a:r>
              <a:rPr lang="ru-RU" sz="1200" b="1" dirty="0"/>
              <a:t>1. «Финансовая поддержка семей при рождении детей»</a:t>
            </a:r>
          </a:p>
          <a:p>
            <a:r>
              <a:rPr lang="ru-RU" sz="1200" b="1" dirty="0"/>
              <a:t>2. «Содействие занятости женщин – создание условий дошкольного образования для детей в возрасте до трех лет»</a:t>
            </a:r>
          </a:p>
          <a:p>
            <a:r>
              <a:rPr lang="ru-RU" sz="1200" b="1" dirty="0"/>
              <a:t>3. «Старшее поколение»</a:t>
            </a:r>
          </a:p>
          <a:p>
            <a:r>
              <a:rPr lang="ru-RU" sz="1200" b="1" dirty="0"/>
              <a:t>4. «Укрепление общественного здоровья»</a:t>
            </a:r>
          </a:p>
          <a:p>
            <a:r>
              <a:rPr lang="ru-RU" sz="1200" b="1" dirty="0"/>
              <a:t>5. «Спорт-норма жизни</a:t>
            </a:r>
            <a:r>
              <a:rPr lang="ru-RU" sz="1200" b="1" dirty="0" smtClean="0"/>
              <a:t>»</a:t>
            </a:r>
            <a:endParaRPr lang="ru-RU" sz="1400" b="1" dirty="0">
              <a:solidFill>
                <a:schemeClr val="tx1"/>
              </a:solidFill>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Показатели регионального проекта федерального проекта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«Финансовая поддержка семей при рождении детей» по муниципальным</a:t>
            </a:r>
            <a:r>
              <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образованиям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a:spcBef>
                <a:spcPct val="0"/>
              </a:spcBef>
              <a:spcAft>
                <a:spcPct val="0"/>
              </a:spcAft>
            </a:pPr>
            <a:r>
              <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Самарской области</a:t>
            </a:r>
          </a:p>
          <a:p>
            <a:pPr lvl="0" algn="ctr" eaLnBrk="0" fontAlgn="base">
              <a:spcBef>
                <a:spcPct val="0"/>
              </a:spcBef>
              <a:spcAft>
                <a:spcPct val="0"/>
              </a:spcAft>
            </a:pPr>
            <a:r>
              <a:rPr lang="ru-RU" b="1" dirty="0" smtClean="0"/>
              <a:t>Популяризация семейных ценностей и многодетной семьи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5311112"/>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68312" y="908721"/>
            <a:ext cx="8424863" cy="72007"/>
          </a:xfrm>
        </p:spPr>
        <p:txBody>
          <a:bodyPr>
            <a:normAutofit fontScale="25000" lnSpcReduction="20000"/>
          </a:bodyPr>
          <a:lstStyle/>
          <a:p>
            <a:endParaRPr lang="ru-RU" dirty="0"/>
          </a:p>
        </p:txBody>
      </p:sp>
      <p:sp>
        <p:nvSpPr>
          <p:cNvPr id="3" name="Заголовок 2"/>
          <p:cNvSpPr>
            <a:spLocks noGrp="1"/>
          </p:cNvSpPr>
          <p:nvPr>
            <p:ph type="title"/>
          </p:nvPr>
        </p:nvSpPr>
        <p:spPr/>
        <p:txBody>
          <a:bodyPr>
            <a:normAutofit fontScale="90000"/>
          </a:bodyPr>
          <a:lstStyle/>
          <a:p>
            <a:r>
              <a:rPr lang="ru-RU" dirty="0"/>
              <a:t>НАЦИОНАЛЬНЫЙ ПРОЕКТ «ЗДРАВООХРАНЕНИЕ»</a:t>
            </a:r>
            <a:br>
              <a:rPr lang="ru-RU" dirty="0"/>
            </a:br>
            <a:r>
              <a:rPr lang="ru-RU" dirty="0"/>
              <a:t>муниципальный район Безенчукский</a:t>
            </a:r>
            <a:br>
              <a:rPr lang="ru-RU" dirty="0"/>
            </a:b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292189671"/>
              </p:ext>
            </p:extLst>
          </p:nvPr>
        </p:nvGraphicFramePr>
        <p:xfrm>
          <a:off x="467544" y="1268760"/>
          <a:ext cx="8136904" cy="4248472"/>
        </p:xfrm>
        <a:graphic>
          <a:graphicData uri="http://schemas.openxmlformats.org/drawingml/2006/table">
            <a:tbl>
              <a:tblPr firstRow="1" bandRow="1">
                <a:tableStyleId>{5940675A-B579-460E-94D1-54222C63F5DA}</a:tableStyleId>
              </a:tblPr>
              <a:tblGrid>
                <a:gridCol w="2034226"/>
                <a:gridCol w="1799508"/>
                <a:gridCol w="2268944"/>
                <a:gridCol w="2034226"/>
              </a:tblGrid>
              <a:tr h="1155227">
                <a:tc>
                  <a:txBody>
                    <a:bodyPr/>
                    <a:lstStyle/>
                    <a:p>
                      <a:r>
                        <a:rPr lang="ru-RU" dirty="0" smtClean="0"/>
                        <a:t>Наименование</a:t>
                      </a:r>
                      <a:endParaRPr lang="ru-RU" dirty="0"/>
                    </a:p>
                  </a:txBody>
                  <a:tcPr/>
                </a:tc>
                <a:tc>
                  <a:txBody>
                    <a:bodyPr/>
                    <a:lstStyle/>
                    <a:p>
                      <a:r>
                        <a:rPr lang="ru-RU" dirty="0" smtClean="0"/>
                        <a:t>План на 2019 год</a:t>
                      </a:r>
                      <a:endParaRPr lang="ru-RU" dirty="0"/>
                    </a:p>
                  </a:txBody>
                  <a:tcPr/>
                </a:tc>
                <a:tc>
                  <a:txBody>
                    <a:bodyPr/>
                    <a:lstStyle/>
                    <a:p>
                      <a:r>
                        <a:rPr lang="ru-RU" dirty="0" smtClean="0"/>
                        <a:t>Факт</a:t>
                      </a:r>
                      <a:r>
                        <a:rPr lang="ru-RU" baseline="0" dirty="0" smtClean="0"/>
                        <a:t> 2019</a:t>
                      </a:r>
                      <a:endParaRPr lang="ru-RU" dirty="0"/>
                    </a:p>
                  </a:txBody>
                  <a:tcPr/>
                </a:tc>
                <a:tc>
                  <a:txBody>
                    <a:bodyPr/>
                    <a:lstStyle/>
                    <a:p>
                      <a:r>
                        <a:rPr lang="ru-RU" dirty="0" smtClean="0"/>
                        <a:t>Комментарии</a:t>
                      </a:r>
                      <a:r>
                        <a:rPr lang="ru-RU" baseline="0" dirty="0" smtClean="0"/>
                        <a:t> </a:t>
                      </a:r>
                      <a:endParaRPr lang="ru-RU" dirty="0"/>
                    </a:p>
                  </a:txBody>
                  <a:tcPr/>
                </a:tc>
              </a:tr>
              <a:tr h="1642093">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dirty="0" smtClean="0"/>
                        <a:t>Диспансеризация  </a:t>
                      </a:r>
                    </a:p>
                    <a:p>
                      <a:pPr marL="0" marR="0" indent="0" algn="l" defTabSz="914400" eaLnBrk="1" fontAlgn="auto" latinLnBrk="0" hangingPunct="1">
                        <a:lnSpc>
                          <a:spcPct val="100000"/>
                        </a:lnSpc>
                        <a:spcBef>
                          <a:spcPts val="0"/>
                        </a:spcBef>
                        <a:spcAft>
                          <a:spcPts val="0"/>
                        </a:spcAft>
                        <a:buClrTx/>
                        <a:buSzTx/>
                        <a:buFontTx/>
                        <a:buNone/>
                        <a:tabLst/>
                        <a:defRPr/>
                      </a:pPr>
                      <a:r>
                        <a:rPr lang="ru-RU" dirty="0" smtClean="0"/>
                        <a:t>(человек)</a:t>
                      </a:r>
                    </a:p>
                    <a:p>
                      <a:endParaRPr lang="ru-RU" dirty="0"/>
                    </a:p>
                  </a:txBody>
                  <a:tcPr/>
                </a:tc>
                <a:tc>
                  <a:txBody>
                    <a:bodyPr/>
                    <a:lstStyle/>
                    <a:p>
                      <a:r>
                        <a:rPr lang="ru-RU" dirty="0" smtClean="0"/>
                        <a:t>6000</a:t>
                      </a:r>
                      <a:endParaRPr lang="ru-RU" dirty="0"/>
                    </a:p>
                  </a:txBody>
                  <a:tcPr/>
                </a:tc>
                <a:tc>
                  <a:txBody>
                    <a:bodyPr/>
                    <a:lstStyle/>
                    <a:p>
                      <a:pPr algn="just"/>
                      <a:r>
                        <a:rPr lang="ru-RU" dirty="0" smtClean="0"/>
                        <a:t>На</a:t>
                      </a:r>
                      <a:r>
                        <a:rPr lang="ru-RU" baseline="0" dirty="0" smtClean="0"/>
                        <a:t> 15.10.2019 -3550 (59,0% )</a:t>
                      </a:r>
                    </a:p>
                    <a:p>
                      <a:pPr algn="just"/>
                      <a:endParaRPr lang="ru-RU" baseline="0" dirty="0" smtClean="0"/>
                    </a:p>
                    <a:p>
                      <a:pPr algn="just"/>
                      <a:r>
                        <a:rPr lang="ru-RU" baseline="0" dirty="0" smtClean="0"/>
                        <a:t>Данные  ТФОМС </a:t>
                      </a:r>
                    </a:p>
                    <a:p>
                      <a:pPr algn="just"/>
                      <a:r>
                        <a:rPr lang="ru-RU" baseline="0" dirty="0" smtClean="0"/>
                        <a:t>На 15.10.2019</a:t>
                      </a:r>
                      <a:endParaRPr lang="ru-RU" dirty="0"/>
                    </a:p>
                  </a:txBody>
                  <a:tcPr/>
                </a:tc>
                <a:tc>
                  <a:txBody>
                    <a:bodyPr/>
                    <a:lstStyle/>
                    <a:p>
                      <a:r>
                        <a:rPr lang="ru-RU" dirty="0" smtClean="0"/>
                        <a:t>Проведены мероприятия</a:t>
                      </a:r>
                      <a:r>
                        <a:rPr lang="ru-RU" baseline="0" dirty="0" smtClean="0"/>
                        <a:t> по диспансеризации – 4200 чел.</a:t>
                      </a:r>
                    </a:p>
                    <a:p>
                      <a:r>
                        <a:rPr lang="ru-RU" baseline="0" dirty="0" smtClean="0"/>
                        <a:t>Внесены в программу -4200, что составляет 70 %.</a:t>
                      </a:r>
                    </a:p>
                    <a:p>
                      <a:r>
                        <a:rPr lang="ru-RU" baseline="0" dirty="0" smtClean="0"/>
                        <a:t>До конца октября достигнем необходимого показателя -75 %.</a:t>
                      </a:r>
                      <a:endParaRPr lang="ru-RU" dirty="0"/>
                    </a:p>
                  </a:txBody>
                  <a:tcPr/>
                </a:tc>
              </a:tr>
              <a:tr h="1451152">
                <a:tc>
                  <a:txBody>
                    <a:bodyPr/>
                    <a:lstStyle/>
                    <a:p>
                      <a:r>
                        <a:rPr lang="ru-RU" dirty="0" smtClean="0"/>
                        <a:t>Профилактический осмотр</a:t>
                      </a:r>
                      <a:r>
                        <a:rPr lang="ru-RU" baseline="0" dirty="0" smtClean="0"/>
                        <a:t> </a:t>
                      </a:r>
                    </a:p>
                    <a:p>
                      <a:r>
                        <a:rPr lang="ru-RU" baseline="0" dirty="0" smtClean="0"/>
                        <a:t>(человек)</a:t>
                      </a:r>
                      <a:endParaRPr lang="ru-RU" dirty="0"/>
                    </a:p>
                  </a:txBody>
                  <a:tcPr/>
                </a:tc>
                <a:tc>
                  <a:txBody>
                    <a:bodyPr/>
                    <a:lstStyle/>
                    <a:p>
                      <a:r>
                        <a:rPr lang="ru-RU" dirty="0" smtClean="0"/>
                        <a:t>3500</a:t>
                      </a:r>
                      <a:endParaRPr lang="ru-RU" dirty="0"/>
                    </a:p>
                  </a:txBody>
                  <a:tcPr/>
                </a:tc>
                <a:tc>
                  <a:txBody>
                    <a:bodyPr/>
                    <a:lstStyle/>
                    <a:p>
                      <a:pPr algn="just"/>
                      <a:r>
                        <a:rPr lang="ru-RU" dirty="0" smtClean="0"/>
                        <a:t>На 15.10.2019-2000 (57,1%)</a:t>
                      </a:r>
                    </a:p>
                    <a:p>
                      <a:pPr algn="just"/>
                      <a:r>
                        <a:rPr lang="ru-RU" baseline="0" dirty="0" smtClean="0"/>
                        <a:t> </a:t>
                      </a:r>
                    </a:p>
                    <a:p>
                      <a:pPr algn="just"/>
                      <a:r>
                        <a:rPr lang="ru-RU" baseline="0" dirty="0" smtClean="0"/>
                        <a:t>Данные  ТФОМС </a:t>
                      </a:r>
                    </a:p>
                    <a:p>
                      <a:pPr algn="just"/>
                      <a:r>
                        <a:rPr lang="ru-RU" baseline="0" dirty="0" smtClean="0"/>
                        <a:t>На 15.10.2019</a:t>
                      </a:r>
                      <a:endParaRPr lang="ru-RU" dirty="0" smtClean="0"/>
                    </a:p>
                    <a:p>
                      <a:endParaRPr lang="ru-RU" dirty="0"/>
                    </a:p>
                  </a:txBody>
                  <a:tcPr/>
                </a:tc>
                <a:tc>
                  <a:txBody>
                    <a:bodyPr/>
                    <a:lstStyle/>
                    <a:p>
                      <a:r>
                        <a:rPr lang="ru-RU" dirty="0" smtClean="0"/>
                        <a:t>Проведены мероприятия</a:t>
                      </a:r>
                      <a:r>
                        <a:rPr lang="ru-RU" baseline="0" dirty="0" smtClean="0"/>
                        <a:t> по профилактическому осмотру– 2939 чел.</a:t>
                      </a:r>
                    </a:p>
                    <a:p>
                      <a:r>
                        <a:rPr lang="ru-RU" baseline="0" dirty="0" smtClean="0"/>
                        <a:t>Внесены в программу -2939, что составляет 84 %.</a:t>
                      </a:r>
                    </a:p>
                    <a:p>
                      <a:r>
                        <a:rPr lang="ru-RU" dirty="0" smtClean="0"/>
                        <a:t>До конца 2019 года показатель будет выполнен</a:t>
                      </a:r>
                      <a:endParaRPr lang="ru-RU" dirty="0"/>
                    </a:p>
                  </a:txBody>
                  <a:tcPr/>
                </a:tc>
              </a:tr>
            </a:tbl>
          </a:graphicData>
        </a:graphic>
      </p:graphicFrame>
    </p:spTree>
    <p:extLst>
      <p:ext uri="{BB962C8B-B14F-4D97-AF65-F5344CB8AC3E}">
        <p14:creationId xmlns:p14="http://schemas.microsoft.com/office/powerpoint/2010/main" val="293642297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21</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smtClean="0"/>
              <a:t> </a:t>
            </a:r>
            <a:endParaRPr dirty="0"/>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sp>
        <p:nvSpPr>
          <p:cNvPr id="435" name="Shape 435"/>
          <p:cNvSpPr/>
          <p:nvPr/>
        </p:nvSpPr>
        <p:spPr>
          <a:xfrm>
            <a:off x="2032984" y="57256"/>
            <a:ext cx="5294076" cy="64633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lgn="ctr">
              <a:defRPr sz="2000" b="1">
                <a:solidFill>
                  <a:srgbClr val="FFFFFF"/>
                </a:solidFill>
              </a:defRPr>
            </a:lvl1pPr>
          </a:lstStyle>
          <a:p>
            <a:r>
              <a:rPr lang="ru-RU" sz="1800" dirty="0"/>
              <a:t>НАЦИОНАЛЬНЫЙ ПРОЕКТ «ОБРАЗОВАНИЕ»</a:t>
            </a:r>
          </a:p>
          <a:p>
            <a:r>
              <a:rPr lang="ru-RU" sz="1800" dirty="0" smtClean="0"/>
              <a:t>муниципальный район </a:t>
            </a:r>
            <a:r>
              <a:rPr lang="ru-RU" sz="1800" dirty="0" err="1"/>
              <a:t>Безенчукский</a:t>
            </a:r>
            <a:r>
              <a:rPr lang="ru-RU" sz="1800" dirty="0"/>
              <a:t> </a:t>
            </a:r>
          </a:p>
        </p:txBody>
      </p:sp>
      <p:graphicFrame>
        <p:nvGraphicFramePr>
          <p:cNvPr id="8" name="Таблица 7"/>
          <p:cNvGraphicFramePr>
            <a:graphicFrameLocks noGrp="1"/>
          </p:cNvGraphicFramePr>
          <p:nvPr>
            <p:extLst>
              <p:ext uri="{D42A27DB-BD31-4B8C-83A1-F6EECF244321}">
                <p14:modId xmlns:p14="http://schemas.microsoft.com/office/powerpoint/2010/main" val="3948570911"/>
              </p:ext>
            </p:extLst>
          </p:nvPr>
        </p:nvGraphicFramePr>
        <p:xfrm>
          <a:off x="179511" y="1000108"/>
          <a:ext cx="8535893" cy="5221850"/>
        </p:xfrm>
        <a:graphic>
          <a:graphicData uri="http://schemas.openxmlformats.org/drawingml/2006/table">
            <a:tbl>
              <a:tblPr/>
              <a:tblGrid>
                <a:gridCol w="1728193"/>
                <a:gridCol w="653509"/>
                <a:gridCol w="642635"/>
                <a:gridCol w="936104"/>
                <a:gridCol w="1368152"/>
                <a:gridCol w="1584176"/>
                <a:gridCol w="1623124"/>
              </a:tblGrid>
              <a:tr h="268652">
                <a:tc gridSpan="7">
                  <a:txBody>
                    <a:bodyPr/>
                    <a:lstStyle/>
                    <a:p>
                      <a:pPr algn="l">
                        <a:lnSpc>
                          <a:spcPct val="115000"/>
                        </a:lnSpc>
                        <a:spcAft>
                          <a:spcPts val="0"/>
                        </a:spcAft>
                      </a:pPr>
                      <a:r>
                        <a:rPr lang="ru-RU" sz="1200" b="1" dirty="0">
                          <a:latin typeface="Times New Roman"/>
                          <a:ea typeface="Times New Roman"/>
                          <a:cs typeface="Times New Roman"/>
                        </a:rPr>
                        <a:t>РЕГИОНАЛЬНЫЙ  ПРОЕКТ «Успех </a:t>
                      </a:r>
                      <a:r>
                        <a:rPr lang="ru-RU" sz="1200" b="1" dirty="0" smtClean="0">
                          <a:latin typeface="Times New Roman"/>
                          <a:ea typeface="Times New Roman"/>
                          <a:cs typeface="Times New Roman"/>
                        </a:rPr>
                        <a:t>каждого</a:t>
                      </a:r>
                      <a:r>
                        <a:rPr lang="ru-RU" sz="1200" b="1" baseline="0" dirty="0" smtClean="0">
                          <a:latin typeface="Times New Roman"/>
                          <a:ea typeface="Times New Roman"/>
                          <a:cs typeface="Times New Roman"/>
                        </a:rPr>
                        <a:t> ребенка»</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04056">
                <a:tc>
                  <a:txBody>
                    <a:bodyPr/>
                    <a:lstStyle/>
                    <a:p>
                      <a:pPr algn="l">
                        <a:lnSpc>
                          <a:spcPct val="115000"/>
                        </a:lnSpc>
                        <a:spcAft>
                          <a:spcPts val="0"/>
                        </a:spcAft>
                      </a:pPr>
                      <a:r>
                        <a:rPr lang="ru-RU" sz="1200" dirty="0" smtClean="0">
                          <a:latin typeface="Calibri"/>
                          <a:ea typeface="Times New Roman"/>
                          <a:cs typeface="Times New Roman"/>
                        </a:rPr>
                        <a:t>Целевой</a:t>
                      </a:r>
                      <a:r>
                        <a:rPr lang="ru-RU" sz="1200" baseline="0" dirty="0" smtClean="0">
                          <a:latin typeface="Calibri"/>
                          <a:ea typeface="Times New Roman"/>
                          <a:cs typeface="Times New Roman"/>
                        </a:rPr>
                        <a:t> показатель</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200" dirty="0" smtClean="0">
                          <a:latin typeface="Calibri"/>
                          <a:ea typeface="Times New Roman"/>
                          <a:cs typeface="Times New Roman"/>
                        </a:rPr>
                        <a:t>Баз.</a:t>
                      </a:r>
                    </a:p>
                    <a:p>
                      <a:pPr algn="l">
                        <a:lnSpc>
                          <a:spcPct val="115000"/>
                        </a:lnSpc>
                        <a:spcAft>
                          <a:spcPts val="0"/>
                        </a:spcAft>
                      </a:pPr>
                      <a:r>
                        <a:rPr lang="ru-RU" sz="1200" dirty="0" smtClean="0">
                          <a:latin typeface="Calibri"/>
                          <a:ea typeface="Times New Roman"/>
                          <a:cs typeface="Times New Roman"/>
                        </a:rPr>
                        <a:t>знач. 2018</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smtClean="0">
                          <a:latin typeface="Calibri"/>
                          <a:ea typeface="Times New Roman"/>
                          <a:cs typeface="Times New Roman"/>
                        </a:rPr>
                        <a:t>2019</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smtClean="0">
                          <a:latin typeface="Calibri"/>
                          <a:ea typeface="Times New Roman"/>
                          <a:cs typeface="Times New Roman"/>
                        </a:rPr>
                        <a:t>Факт</a:t>
                      </a:r>
                      <a:r>
                        <a:rPr lang="ru-RU" sz="1200" baseline="0" dirty="0" smtClean="0">
                          <a:latin typeface="Calibri"/>
                          <a:ea typeface="Times New Roman"/>
                          <a:cs typeface="Times New Roman"/>
                        </a:rPr>
                        <a:t> 2019</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200" dirty="0" smtClean="0">
                          <a:latin typeface="Calibri"/>
                          <a:ea typeface="Times New Roman"/>
                          <a:cs typeface="Times New Roman"/>
                        </a:rPr>
                        <a:t>Расчет показателя</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200" dirty="0" smtClean="0">
                          <a:latin typeface="Calibri"/>
                          <a:ea typeface="Times New Roman"/>
                          <a:cs typeface="Times New Roman"/>
                        </a:rPr>
                        <a:t>НПА</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200" dirty="0" smtClean="0">
                          <a:latin typeface="Calibri"/>
                          <a:ea typeface="Times New Roman"/>
                          <a:cs typeface="Times New Roman"/>
                        </a:rPr>
                        <a:t>Комментарии</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2262">
                <a:tc>
                  <a:txBody>
                    <a:bodyPr/>
                    <a:lstStyle/>
                    <a:p>
                      <a:pPr algn="l">
                        <a:lnSpc>
                          <a:spcPct val="115000"/>
                        </a:lnSpc>
                        <a:spcAft>
                          <a:spcPts val="0"/>
                        </a:spcAft>
                      </a:pPr>
                      <a:r>
                        <a:rPr lang="ru-RU" sz="1200" dirty="0">
                          <a:solidFill>
                            <a:srgbClr val="000000"/>
                          </a:solidFill>
                          <a:latin typeface="Times New Roman"/>
                          <a:ea typeface="Times New Roman"/>
                          <a:cs typeface="Times New Roman"/>
                        </a:rPr>
                        <a:t>1.Доля детей в возрасте от 5 до 18 лет, охваченных дополнительным образованием, % (с учетом занятости в учреждениях сферы образования, культуры и спорта)</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0"/>
                        </a:spcAft>
                      </a:pPr>
                      <a:r>
                        <a:rPr lang="ru-RU" sz="1200" dirty="0">
                          <a:latin typeface="Times New Roman"/>
                          <a:ea typeface="Times New Roman"/>
                          <a:cs typeface="Times New Roman"/>
                        </a:rPr>
                        <a:t>61% на 01.01.2018</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ru-RU" sz="1200" b="1" dirty="0" smtClean="0">
                          <a:latin typeface="Times New Roman"/>
                          <a:ea typeface="Times New Roman"/>
                          <a:cs typeface="Times New Roman"/>
                        </a:rPr>
                        <a:t>План на</a:t>
                      </a:r>
                    </a:p>
                    <a:p>
                      <a:pPr algn="ctr">
                        <a:lnSpc>
                          <a:spcPct val="115000"/>
                        </a:lnSpc>
                        <a:spcAft>
                          <a:spcPts val="0"/>
                        </a:spcAft>
                      </a:pPr>
                      <a:r>
                        <a:rPr lang="ru-RU" sz="1200" b="1" dirty="0" smtClean="0">
                          <a:latin typeface="Times New Roman"/>
                          <a:ea typeface="Times New Roman"/>
                          <a:cs typeface="Times New Roman"/>
                        </a:rPr>
                        <a:t> 2019 года</a:t>
                      </a:r>
                    </a:p>
                    <a:p>
                      <a:pPr algn="ctr">
                        <a:lnSpc>
                          <a:spcPct val="115000"/>
                        </a:lnSpc>
                        <a:spcAft>
                          <a:spcPts val="0"/>
                        </a:spcAft>
                      </a:pPr>
                      <a:r>
                        <a:rPr lang="ru-RU" sz="1200" dirty="0" smtClean="0">
                          <a:latin typeface="Times New Roman"/>
                          <a:ea typeface="Times New Roman"/>
                          <a:cs typeface="Times New Roman"/>
                        </a:rPr>
                        <a:t>65</a:t>
                      </a:r>
                      <a:r>
                        <a:rPr lang="ru-RU" sz="1200" dirty="0">
                          <a:latin typeface="Times New Roman"/>
                          <a:ea typeface="Times New Roman"/>
                          <a:cs typeface="Times New Roman"/>
                        </a:rPr>
                        <a:t>%</a:t>
                      </a:r>
                      <a:endParaRPr lang="ru-RU" sz="1200" dirty="0">
                        <a:latin typeface="Calibri"/>
                        <a:ea typeface="Times New Roman"/>
                        <a:cs typeface="Times New Roman"/>
                      </a:endParaRPr>
                    </a:p>
                    <a:p>
                      <a:pPr algn="ctr">
                        <a:lnSpc>
                          <a:spcPct val="115000"/>
                        </a:lnSpc>
                        <a:spcAft>
                          <a:spcPts val="0"/>
                        </a:spcAft>
                      </a:pPr>
                      <a:r>
                        <a:rPr lang="ru-RU" sz="1200" dirty="0">
                          <a:latin typeface="Times New Roman"/>
                          <a:ea typeface="Times New Roman"/>
                          <a:cs typeface="Times New Roman"/>
                        </a:rPr>
                        <a:t>(3610)</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ru-RU" sz="1200" b="1" dirty="0" smtClean="0">
                          <a:latin typeface="Times New Roman"/>
                          <a:ea typeface="Times New Roman"/>
                          <a:cs typeface="Times New Roman"/>
                        </a:rPr>
                        <a:t>На 01.10.2019 </a:t>
                      </a:r>
                    </a:p>
                    <a:p>
                      <a:pPr algn="ctr">
                        <a:lnSpc>
                          <a:spcPct val="115000"/>
                        </a:lnSpc>
                        <a:spcAft>
                          <a:spcPts val="0"/>
                        </a:spcAft>
                      </a:pPr>
                      <a:r>
                        <a:rPr lang="ru-RU" sz="1200" dirty="0" smtClean="0">
                          <a:latin typeface="Times New Roman"/>
                          <a:ea typeface="Times New Roman"/>
                          <a:cs typeface="Times New Roman"/>
                        </a:rPr>
                        <a:t>64,4</a:t>
                      </a:r>
                      <a:r>
                        <a:rPr lang="ru-RU" sz="1200" dirty="0">
                          <a:latin typeface="Times New Roman"/>
                          <a:ea typeface="Times New Roman"/>
                          <a:cs typeface="Times New Roman"/>
                        </a:rPr>
                        <a:t>%</a:t>
                      </a:r>
                      <a:endParaRPr lang="ru-RU" sz="1200" dirty="0">
                        <a:latin typeface="Calibri"/>
                        <a:ea typeface="Times New Roman"/>
                        <a:cs typeface="Times New Roman"/>
                      </a:endParaRPr>
                    </a:p>
                    <a:p>
                      <a:pPr algn="ctr">
                        <a:lnSpc>
                          <a:spcPct val="115000"/>
                        </a:lnSpc>
                        <a:spcAft>
                          <a:spcPts val="0"/>
                        </a:spcAft>
                      </a:pPr>
                      <a:r>
                        <a:rPr lang="ru-RU" sz="1200" dirty="0">
                          <a:latin typeface="Times New Roman"/>
                          <a:ea typeface="Times New Roman"/>
                          <a:cs typeface="Times New Roman"/>
                        </a:rPr>
                        <a:t>(3577)</a:t>
                      </a:r>
                      <a:endParaRPr lang="ru-RU" sz="1200" dirty="0">
                        <a:latin typeface="Calibri"/>
                        <a:ea typeface="Times New Roman"/>
                        <a:cs typeface="Times New Roman"/>
                      </a:endParaRPr>
                    </a:p>
                    <a:p>
                      <a:pPr algn="ctr">
                        <a:lnSpc>
                          <a:spcPct val="115000"/>
                        </a:lnSpc>
                        <a:spcAft>
                          <a:spcPts val="0"/>
                        </a:spcAft>
                      </a:pPr>
                      <a:r>
                        <a:rPr lang="ru-RU" sz="1200" dirty="0">
                          <a:latin typeface="Times New Roman"/>
                          <a:ea typeface="Times New Roman"/>
                          <a:cs typeface="Times New Roman"/>
                        </a:rPr>
                        <a:t>Для достижения показателя  необходимо - 33 чел</a:t>
                      </a:r>
                      <a:r>
                        <a:rPr lang="ru-RU" sz="1200" dirty="0" smtClean="0">
                          <a:latin typeface="Times New Roman"/>
                          <a:ea typeface="Times New Roman"/>
                          <a:cs typeface="Times New Roman"/>
                        </a:rPr>
                        <a:t>.</a:t>
                      </a:r>
                    </a:p>
                    <a:p>
                      <a:pPr algn="ctr">
                        <a:lnSpc>
                          <a:spcPct val="115000"/>
                        </a:lnSpc>
                        <a:spcAft>
                          <a:spcPts val="0"/>
                        </a:spcAft>
                      </a:pPr>
                      <a:r>
                        <a:rPr lang="ru-RU" sz="1200" dirty="0" smtClean="0">
                          <a:latin typeface="Times New Roman"/>
                          <a:ea typeface="Times New Roman"/>
                          <a:cs typeface="Times New Roman"/>
                        </a:rPr>
                        <a:t>С открытием ДШИ</a:t>
                      </a:r>
                      <a:r>
                        <a:rPr lang="ru-RU" sz="1200" baseline="0" dirty="0" smtClean="0">
                          <a:latin typeface="Times New Roman"/>
                          <a:ea typeface="Times New Roman"/>
                          <a:cs typeface="Times New Roman"/>
                        </a:rPr>
                        <a:t> показатель будет достигнут</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0"/>
                        </a:spcAft>
                      </a:pPr>
                      <a:r>
                        <a:rPr lang="ru-RU" sz="1200" kern="1200" dirty="0">
                          <a:solidFill>
                            <a:srgbClr val="000000"/>
                          </a:solidFill>
                          <a:latin typeface="Times New Roman"/>
                          <a:ea typeface="Times New Roman"/>
                          <a:cs typeface="Times New Roman"/>
                        </a:rPr>
                        <a:t>Доля детей в возрасте от 5 до 18 лет*, охваченных дополнительным образованием, % (с учетом занятости в учреждениях </a:t>
                      </a:r>
                      <a:r>
                        <a:rPr lang="ru-RU" sz="1200" kern="1200" dirty="0" smtClean="0">
                          <a:solidFill>
                            <a:srgbClr val="000000"/>
                          </a:solidFill>
                          <a:latin typeface="Times New Roman"/>
                          <a:ea typeface="Times New Roman"/>
                          <a:cs typeface="Times New Roman"/>
                        </a:rPr>
                        <a:t>сферы образования</a:t>
                      </a:r>
                      <a:r>
                        <a:rPr lang="ru-RU" sz="1200" kern="1200" dirty="0">
                          <a:solidFill>
                            <a:srgbClr val="000000"/>
                          </a:solidFill>
                          <a:latin typeface="Times New Roman"/>
                          <a:ea typeface="Times New Roman"/>
                          <a:cs typeface="Times New Roman"/>
                        </a:rPr>
                        <a:t>, культуры </a:t>
                      </a:r>
                      <a:r>
                        <a:rPr lang="ru-RU" sz="1200" kern="1200" dirty="0" smtClean="0">
                          <a:solidFill>
                            <a:srgbClr val="000000"/>
                          </a:solidFill>
                          <a:latin typeface="Times New Roman"/>
                          <a:ea typeface="Times New Roman"/>
                          <a:cs typeface="Times New Roman"/>
                        </a:rPr>
                        <a:t>и спорта</a:t>
                      </a:r>
                      <a:r>
                        <a:rPr lang="ru-RU" sz="1200" kern="1200" dirty="0">
                          <a:solidFill>
                            <a:srgbClr val="000000"/>
                          </a:solidFill>
                          <a:latin typeface="Times New Roman"/>
                          <a:ea typeface="Times New Roman"/>
                          <a:cs typeface="Times New Roman"/>
                        </a:rPr>
                        <a:t>)</a:t>
                      </a:r>
                      <a:r>
                        <a:rPr lang="ru-RU" sz="1200" dirty="0">
                          <a:latin typeface="Times New Roman"/>
                          <a:ea typeface="Times New Roman"/>
                          <a:cs typeface="Times New Roman"/>
                        </a:rPr>
                        <a:t>. *Общее количество детей в нашем районе от 5 до 18 лет включительно 5 555 человек</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0"/>
                        </a:spcAft>
                      </a:pPr>
                      <a:r>
                        <a:rPr lang="ru-RU" sz="1200" dirty="0" smtClean="0">
                          <a:latin typeface="Times New Roman"/>
                          <a:ea typeface="Times New Roman"/>
                          <a:cs typeface="Times New Roman"/>
                        </a:rPr>
                        <a:t>Паспорт регионального проекта Утвержден протоколом Совета по национальным и приоритетным проектам Самарской области от 27.02.2019 № ДА-9</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0"/>
                        </a:spcAft>
                      </a:pPr>
                      <a:r>
                        <a:rPr lang="ru-RU" sz="1200" dirty="0">
                          <a:latin typeface="Times New Roman"/>
                          <a:ea typeface="Times New Roman"/>
                          <a:cs typeface="Times New Roman"/>
                        </a:rPr>
                        <a:t>ЦДТ «Камертон» -1763</a:t>
                      </a:r>
                      <a:endParaRPr lang="ru-RU" sz="1200" dirty="0">
                        <a:latin typeface="Calibri"/>
                        <a:ea typeface="Times New Roman"/>
                        <a:cs typeface="Times New Roman"/>
                      </a:endParaRPr>
                    </a:p>
                    <a:p>
                      <a:pPr algn="l">
                        <a:lnSpc>
                          <a:spcPct val="115000"/>
                        </a:lnSpc>
                        <a:spcAft>
                          <a:spcPts val="0"/>
                        </a:spcAft>
                      </a:pPr>
                      <a:r>
                        <a:rPr lang="ru-RU" sz="1200" dirty="0">
                          <a:latin typeface="Times New Roman"/>
                          <a:ea typeface="Times New Roman"/>
                          <a:cs typeface="Times New Roman"/>
                        </a:rPr>
                        <a:t>ДЮСШ – 1516</a:t>
                      </a:r>
                      <a:endParaRPr lang="ru-RU" sz="1200" dirty="0">
                        <a:latin typeface="Calibri"/>
                        <a:ea typeface="Times New Roman"/>
                        <a:cs typeface="Times New Roman"/>
                      </a:endParaRPr>
                    </a:p>
                    <a:p>
                      <a:pPr algn="l">
                        <a:lnSpc>
                          <a:spcPct val="115000"/>
                        </a:lnSpc>
                        <a:spcAft>
                          <a:spcPts val="0"/>
                        </a:spcAft>
                      </a:pPr>
                      <a:r>
                        <a:rPr lang="ru-RU" sz="1200" dirty="0">
                          <a:latin typeface="Times New Roman"/>
                          <a:ea typeface="Times New Roman"/>
                          <a:cs typeface="Times New Roman"/>
                        </a:rPr>
                        <a:t>ДМШ – 213</a:t>
                      </a:r>
                      <a:endParaRPr lang="ru-RU" sz="1200" dirty="0">
                        <a:latin typeface="Calibri"/>
                        <a:ea typeface="Times New Roman"/>
                        <a:cs typeface="Times New Roman"/>
                      </a:endParaRPr>
                    </a:p>
                    <a:p>
                      <a:pPr algn="l">
                        <a:lnSpc>
                          <a:spcPct val="115000"/>
                        </a:lnSpc>
                        <a:spcAft>
                          <a:spcPts val="0"/>
                        </a:spcAft>
                      </a:pPr>
                      <a:r>
                        <a:rPr lang="ru-RU" sz="1200" dirty="0">
                          <a:latin typeface="Times New Roman"/>
                          <a:ea typeface="Times New Roman"/>
                          <a:cs typeface="Times New Roman"/>
                        </a:rPr>
                        <a:t>ДХШ – 77</a:t>
                      </a:r>
                      <a:endParaRPr lang="ru-RU" sz="1200" dirty="0">
                        <a:latin typeface="Calibri"/>
                        <a:ea typeface="Times New Roman"/>
                        <a:cs typeface="Times New Roman"/>
                      </a:endParaRPr>
                    </a:p>
                    <a:p>
                      <a:pPr algn="l">
                        <a:lnSpc>
                          <a:spcPct val="115000"/>
                        </a:lnSpc>
                        <a:spcAft>
                          <a:spcPts val="0"/>
                        </a:spcAft>
                      </a:pPr>
                      <a:r>
                        <a:rPr lang="ru-RU" sz="1200" dirty="0">
                          <a:latin typeface="Times New Roman"/>
                          <a:ea typeface="Times New Roman"/>
                          <a:cs typeface="Times New Roman"/>
                        </a:rPr>
                        <a:t>Итого: 3561</a:t>
                      </a:r>
                      <a:endParaRPr lang="ru-RU" sz="1200" dirty="0">
                        <a:latin typeface="Calibri"/>
                        <a:ea typeface="Times New Roman"/>
                        <a:cs typeface="Times New Roman"/>
                      </a:endParaRPr>
                    </a:p>
                    <a:p>
                      <a:pPr algn="l">
                        <a:lnSpc>
                          <a:spcPct val="115000"/>
                        </a:lnSpc>
                        <a:spcAft>
                          <a:spcPts val="0"/>
                        </a:spcAft>
                      </a:pPr>
                      <a:r>
                        <a:rPr lang="ru-RU" sz="1200" dirty="0">
                          <a:latin typeface="Times New Roman"/>
                          <a:ea typeface="Times New Roman"/>
                          <a:cs typeface="Times New Roman"/>
                        </a:rPr>
                        <a:t>Решение: ввод в эксплуатацию ДШИ (декабрь 2019) увеличение количества учащихся до 517 чел. При потребности для достижения показателя 2019 г – 33 чел.</a:t>
                      </a:r>
                      <a:endParaRPr lang="ru-RU" sz="1200" dirty="0">
                        <a:latin typeface="Calibri"/>
                        <a:ea typeface="Times New Roman"/>
                        <a:cs typeface="Times New Roman"/>
                      </a:endParaRPr>
                    </a:p>
                  </a:txBody>
                  <a:tcPr marL="40715" marR="407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889376671"/>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22</a:t>
            </a:fld>
            <a:endParaRPr/>
          </a:p>
        </p:txBody>
      </p:sp>
      <p:sp>
        <p:nvSpPr>
          <p:cNvPr id="7" name="Shape 435"/>
          <p:cNvSpPr/>
          <p:nvPr/>
        </p:nvSpPr>
        <p:spPr>
          <a:xfrm>
            <a:off x="2032984" y="57256"/>
            <a:ext cx="5294076" cy="64633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lgn="ctr">
              <a:defRPr sz="2000" b="1">
                <a:solidFill>
                  <a:srgbClr val="FFFFFF"/>
                </a:solidFill>
              </a:defRPr>
            </a:lvl1pPr>
          </a:lstStyle>
          <a:p>
            <a:r>
              <a:rPr lang="ru-RU" sz="1800" dirty="0" smtClean="0"/>
              <a:t>НАЦИОНАЛЬНЫЙ ПРОЕКТ «ОБРАЗОВАНИЕ»</a:t>
            </a:r>
          </a:p>
          <a:p>
            <a:r>
              <a:rPr lang="ru-RU" sz="1800" dirty="0" smtClean="0"/>
              <a:t>муниципальный район Безенчукский </a:t>
            </a:r>
            <a:endParaRPr lang="ru-RU" sz="1800" dirty="0"/>
          </a:p>
        </p:txBody>
      </p:sp>
      <p:graphicFrame>
        <p:nvGraphicFramePr>
          <p:cNvPr id="6" name="Таблица 5"/>
          <p:cNvGraphicFramePr>
            <a:graphicFrameLocks noGrp="1"/>
          </p:cNvGraphicFramePr>
          <p:nvPr>
            <p:extLst>
              <p:ext uri="{D42A27DB-BD31-4B8C-83A1-F6EECF244321}">
                <p14:modId xmlns:p14="http://schemas.microsoft.com/office/powerpoint/2010/main" val="458671838"/>
              </p:ext>
            </p:extLst>
          </p:nvPr>
        </p:nvGraphicFramePr>
        <p:xfrm>
          <a:off x="251520" y="836712"/>
          <a:ext cx="8559546" cy="3215640"/>
        </p:xfrm>
        <a:graphic>
          <a:graphicData uri="http://schemas.openxmlformats.org/drawingml/2006/table">
            <a:tbl>
              <a:tblPr firstRow="1" firstCol="1" bandRow="1"/>
              <a:tblGrid>
                <a:gridCol w="2717437"/>
                <a:gridCol w="605632"/>
                <a:gridCol w="764281"/>
                <a:gridCol w="593170"/>
                <a:gridCol w="720080"/>
                <a:gridCol w="720080"/>
                <a:gridCol w="720080"/>
                <a:gridCol w="576064"/>
                <a:gridCol w="1142722"/>
              </a:tblGrid>
              <a:tr h="443668">
                <a:tc>
                  <a:txBody>
                    <a:bodyPr/>
                    <a:lstStyle/>
                    <a:p>
                      <a:pPr algn="ctr">
                        <a:lnSpc>
                          <a:spcPts val="1200"/>
                        </a:lnSpc>
                        <a:spcAft>
                          <a:spcPts val="0"/>
                        </a:spcAft>
                      </a:pPr>
                      <a:endParaRPr lang="ru-RU" sz="1100" b="1" dirty="0" smtClean="0">
                        <a:solidFill>
                          <a:srgbClr val="000000"/>
                        </a:solidFill>
                        <a:effectLst/>
                        <a:latin typeface="+mn-lt"/>
                        <a:ea typeface="Times New Roman"/>
                        <a:cs typeface="Times New Roman"/>
                      </a:endParaRPr>
                    </a:p>
                    <a:p>
                      <a:pPr algn="ctr">
                        <a:lnSpc>
                          <a:spcPts val="1200"/>
                        </a:lnSpc>
                        <a:spcAft>
                          <a:spcPts val="0"/>
                        </a:spcAft>
                      </a:pPr>
                      <a:r>
                        <a:rPr lang="ru-RU" sz="1100" b="1" dirty="0" smtClean="0">
                          <a:solidFill>
                            <a:srgbClr val="000000"/>
                          </a:solidFill>
                          <a:effectLst/>
                          <a:latin typeface="+mn-lt"/>
                          <a:ea typeface="Times New Roman"/>
                          <a:cs typeface="Times New Roman"/>
                        </a:rPr>
                        <a:t>Показатель</a:t>
                      </a:r>
                      <a:endParaRPr lang="ru-RU" sz="1100" b="1" dirty="0">
                        <a:effectLst/>
                        <a:latin typeface="+mn-lt"/>
                        <a:ea typeface="Calibri"/>
                        <a:cs typeface="Times New Roman"/>
                      </a:endParaRPr>
                    </a:p>
                  </a:txBody>
                  <a:tcPr marL="5200" marR="52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ts val="1200"/>
                        </a:lnSpc>
                        <a:spcAft>
                          <a:spcPts val="0"/>
                        </a:spcAft>
                      </a:pPr>
                      <a:r>
                        <a:rPr lang="ru-RU" sz="1100" b="1" dirty="0">
                          <a:solidFill>
                            <a:srgbClr val="000000"/>
                          </a:solidFill>
                          <a:effectLst/>
                          <a:latin typeface="+mn-lt"/>
                          <a:ea typeface="Times New Roman"/>
                          <a:cs typeface="Times New Roman"/>
                        </a:rPr>
                        <a:t>Базовое </a:t>
                      </a:r>
                      <a:r>
                        <a:rPr lang="ru-RU" sz="1100" b="1" dirty="0" smtClean="0">
                          <a:solidFill>
                            <a:srgbClr val="000000"/>
                          </a:solidFill>
                          <a:effectLst/>
                          <a:latin typeface="+mn-lt"/>
                          <a:ea typeface="Times New Roman"/>
                          <a:cs typeface="Times New Roman"/>
                        </a:rPr>
                        <a:t>значение 2018</a:t>
                      </a:r>
                      <a:r>
                        <a:rPr lang="ru-RU" sz="1100" b="1" baseline="0" dirty="0" smtClean="0">
                          <a:solidFill>
                            <a:srgbClr val="000000"/>
                          </a:solidFill>
                          <a:effectLst/>
                          <a:latin typeface="+mn-lt"/>
                          <a:ea typeface="Times New Roman"/>
                          <a:cs typeface="Times New Roman"/>
                        </a:rPr>
                        <a:t> г.</a:t>
                      </a:r>
                      <a:endParaRPr lang="ru-RU" sz="1100" b="1" dirty="0">
                        <a:effectLst/>
                        <a:latin typeface="+mn-lt"/>
                        <a:ea typeface="Calibri"/>
                        <a:cs typeface="Times New Roman"/>
                      </a:endParaRPr>
                    </a:p>
                  </a:txBody>
                  <a:tcPr marL="5200" marR="5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ru-RU" sz="1100" b="1" dirty="0" smtClean="0">
                          <a:solidFill>
                            <a:srgbClr val="000000"/>
                          </a:solidFill>
                          <a:effectLst/>
                          <a:latin typeface="+mn-lt"/>
                          <a:ea typeface="Times New Roman"/>
                          <a:cs typeface="Times New Roman"/>
                        </a:rPr>
                        <a:t>2019 г. </a:t>
                      </a:r>
                      <a:endParaRPr lang="ru-RU" sz="1100" b="1" dirty="0">
                        <a:effectLst/>
                        <a:latin typeface="+mn-lt"/>
                        <a:ea typeface="Calibri"/>
                        <a:cs typeface="Times New Roman"/>
                      </a:endParaRPr>
                    </a:p>
                  </a:txBody>
                  <a:tcPr marL="5200" marR="5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ru-RU" sz="1100" b="1" dirty="0" smtClean="0">
                          <a:effectLst/>
                          <a:latin typeface="+mn-lt"/>
                          <a:ea typeface="Calibri"/>
                          <a:cs typeface="Times New Roman"/>
                        </a:rPr>
                        <a:t>2020 г.</a:t>
                      </a:r>
                      <a:endParaRPr lang="ru-RU" sz="1100" b="1" dirty="0">
                        <a:effectLst/>
                        <a:latin typeface="+mn-lt"/>
                        <a:ea typeface="Calibri"/>
                        <a:cs typeface="Times New Roman"/>
                      </a:endParaRPr>
                    </a:p>
                  </a:txBody>
                  <a:tcPr marL="5200" marR="5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ru-RU" sz="1100" b="1" dirty="0" smtClean="0">
                          <a:effectLst/>
                          <a:latin typeface="+mn-lt"/>
                          <a:ea typeface="Calibri"/>
                          <a:cs typeface="Times New Roman"/>
                        </a:rPr>
                        <a:t>2021 г.</a:t>
                      </a:r>
                      <a:endParaRPr lang="ru-RU" sz="1100" b="1" dirty="0">
                        <a:effectLst/>
                        <a:latin typeface="+mn-lt"/>
                        <a:ea typeface="Calibri"/>
                        <a:cs typeface="Times New Roman"/>
                      </a:endParaRPr>
                    </a:p>
                  </a:txBody>
                  <a:tcPr marL="5200" marR="5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ru-RU" sz="1100" b="1" dirty="0" smtClean="0">
                          <a:effectLst/>
                          <a:latin typeface="+mn-lt"/>
                          <a:ea typeface="Calibri"/>
                          <a:cs typeface="Times New Roman"/>
                        </a:rPr>
                        <a:t>2022 г.</a:t>
                      </a:r>
                      <a:endParaRPr lang="ru-RU" sz="1100" b="1" dirty="0">
                        <a:effectLst/>
                        <a:latin typeface="+mn-lt"/>
                        <a:ea typeface="Calibri"/>
                        <a:cs typeface="Times New Roman"/>
                      </a:endParaRPr>
                    </a:p>
                  </a:txBody>
                  <a:tcPr marL="5200" marR="5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ru-RU" sz="1100" b="1" dirty="0" smtClean="0">
                          <a:effectLst/>
                          <a:latin typeface="+mn-lt"/>
                          <a:ea typeface="Calibri"/>
                          <a:cs typeface="Times New Roman"/>
                        </a:rPr>
                        <a:t>2023 г.</a:t>
                      </a:r>
                      <a:endParaRPr lang="ru-RU" sz="1100" b="1" dirty="0">
                        <a:effectLst/>
                        <a:latin typeface="+mn-lt"/>
                        <a:ea typeface="Calibri"/>
                        <a:cs typeface="Times New Roman"/>
                      </a:endParaRPr>
                    </a:p>
                  </a:txBody>
                  <a:tcPr marL="5200" marR="5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ru-RU" sz="1100" b="1" dirty="0" smtClean="0">
                          <a:effectLst/>
                          <a:latin typeface="+mn-lt"/>
                          <a:ea typeface="Calibri"/>
                          <a:cs typeface="Times New Roman"/>
                        </a:rPr>
                        <a:t>2024 г.</a:t>
                      </a:r>
                      <a:endParaRPr lang="ru-RU" sz="1100" b="1" dirty="0">
                        <a:effectLst/>
                        <a:latin typeface="+mn-lt"/>
                        <a:ea typeface="Calibri"/>
                        <a:cs typeface="Times New Roman"/>
                      </a:endParaRPr>
                    </a:p>
                  </a:txBody>
                  <a:tcPr marL="5200" marR="5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ru-RU" sz="1100" b="1" dirty="0" err="1" smtClean="0">
                          <a:effectLst/>
                          <a:latin typeface="+mn-lt"/>
                          <a:ea typeface="Calibri"/>
                          <a:cs typeface="Times New Roman"/>
                        </a:rPr>
                        <a:t>Коментарии</a:t>
                      </a:r>
                      <a:endParaRPr lang="ru-RU" sz="1100" b="1" dirty="0">
                        <a:effectLst/>
                        <a:latin typeface="+mn-lt"/>
                        <a:ea typeface="Calibri"/>
                        <a:cs typeface="Times New Roman"/>
                      </a:endParaRPr>
                    </a:p>
                  </a:txBody>
                  <a:tcPr marL="5200" marR="5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415008">
                <a:tc>
                  <a:txBody>
                    <a:bodyPr/>
                    <a:lstStyle/>
                    <a:p>
                      <a:pPr marL="30480" algn="ctr">
                        <a:lnSpc>
                          <a:spcPct val="100000"/>
                        </a:lnSpc>
                        <a:spcAft>
                          <a:spcPts val="0"/>
                        </a:spcAft>
                      </a:pPr>
                      <a:r>
                        <a:rPr lang="ru-RU" sz="1100" b="0" dirty="0" smtClean="0">
                          <a:effectLst/>
                          <a:latin typeface="+mn-lt"/>
                          <a:ea typeface="Calibri"/>
                          <a:cs typeface="Times New Roman"/>
                        </a:rPr>
                        <a:t>Число школ, расположенных в сельской местности и малых городах, в которых создана  материально-техническая база для реализации основных и дополнительных общеобразовательных программ цифрового и гуманитарного профилей, единиц</a:t>
                      </a:r>
                    </a:p>
                    <a:p>
                      <a:pPr marL="30480" marR="0" lvl="0" indent="0" algn="ctr" defTabSz="914400" eaLnBrk="1" fontAlgn="auto" latinLnBrk="0" hangingPunct="1">
                        <a:lnSpc>
                          <a:spcPct val="100000"/>
                        </a:lnSpc>
                        <a:spcBef>
                          <a:spcPts val="0"/>
                        </a:spcBef>
                        <a:spcAft>
                          <a:spcPts val="0"/>
                        </a:spcAft>
                        <a:buClrTx/>
                        <a:buSzTx/>
                        <a:buFontTx/>
                        <a:buNone/>
                        <a:tabLst/>
                        <a:defRPr/>
                      </a:pPr>
                      <a:r>
                        <a:rPr kumimoji="0" lang="ru-RU" sz="800" b="0" i="0" u="none" strike="noStrike" kern="0" cap="none" spc="0" normalizeH="0" baseline="0" noProof="0" dirty="0" smtClean="0">
                          <a:ln>
                            <a:noFill/>
                          </a:ln>
                          <a:solidFill>
                            <a:srgbClr val="000000"/>
                          </a:solidFill>
                          <a:effectLst/>
                          <a:uLnTx/>
                          <a:uFillTx/>
                          <a:latin typeface="+mn-lt"/>
                          <a:ea typeface="Calibri"/>
                          <a:cs typeface="Times New Roman"/>
                          <a:sym typeface="Arial"/>
                        </a:rPr>
                        <a:t>*Примечание: будет зависеть от результатов конкурсных отборов субъектов РФ</a:t>
                      </a:r>
                      <a:endParaRPr lang="ru-RU" sz="1100" b="0" dirty="0">
                        <a:effectLst/>
                        <a:latin typeface="+mn-lt"/>
                        <a:ea typeface="Calibri"/>
                        <a:cs typeface="Times New Roman"/>
                      </a:endParaRPr>
                    </a:p>
                  </a:txBody>
                  <a:tcPr marL="5200" marR="5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alpha val="36000"/>
                      </a:schemeClr>
                    </a:solidFill>
                  </a:tcPr>
                </a:tc>
                <a:tc>
                  <a:txBody>
                    <a:bodyPr/>
                    <a:lstStyle/>
                    <a:p>
                      <a:pPr algn="ctr">
                        <a:lnSpc>
                          <a:spcPct val="100000"/>
                        </a:lnSpc>
                        <a:spcAft>
                          <a:spcPts val="0"/>
                        </a:spcAft>
                      </a:pPr>
                      <a:r>
                        <a:rPr lang="ru-RU" sz="1100" b="0" dirty="0" smtClean="0">
                          <a:effectLst/>
                          <a:latin typeface="+mn-lt"/>
                          <a:ea typeface="Calibri"/>
                          <a:cs typeface="Times New Roman"/>
                        </a:rPr>
                        <a:t>0</a:t>
                      </a:r>
                      <a:endParaRPr lang="ru-RU" sz="1100" b="0" dirty="0">
                        <a:effectLst/>
                        <a:latin typeface="+mn-lt"/>
                        <a:ea typeface="Calibri"/>
                        <a:cs typeface="Times New Roman"/>
                      </a:endParaRPr>
                    </a:p>
                  </a:txBody>
                  <a:tcPr marL="5200" marR="5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alpha val="36000"/>
                      </a:schemeClr>
                    </a:solidFill>
                  </a:tcPr>
                </a:tc>
                <a:tc>
                  <a:txBody>
                    <a:bodyPr/>
                    <a:lstStyle/>
                    <a:p>
                      <a:pPr algn="ctr">
                        <a:lnSpc>
                          <a:spcPct val="100000"/>
                        </a:lnSpc>
                        <a:spcAft>
                          <a:spcPts val="0"/>
                        </a:spcAft>
                      </a:pPr>
                      <a:r>
                        <a:rPr lang="ru-RU" sz="1100" dirty="0" smtClean="0">
                          <a:effectLst/>
                          <a:latin typeface="+mn-lt"/>
                          <a:ea typeface="Times New Roman"/>
                        </a:rPr>
                        <a:t>2</a:t>
                      </a:r>
                      <a:endParaRPr lang="ru-RU" sz="11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alpha val="36000"/>
                      </a:schemeClr>
                    </a:solidFill>
                  </a:tcPr>
                </a:tc>
                <a:tc>
                  <a:txBody>
                    <a:bodyPr/>
                    <a:lstStyle/>
                    <a:p>
                      <a:pPr algn="ctr">
                        <a:lnSpc>
                          <a:spcPct val="100000"/>
                        </a:lnSpc>
                        <a:spcAft>
                          <a:spcPts val="0"/>
                        </a:spcAft>
                      </a:pPr>
                      <a:r>
                        <a:rPr lang="ru-RU" sz="1100" dirty="0" smtClean="0">
                          <a:effectLst/>
                          <a:latin typeface="+mn-lt"/>
                          <a:ea typeface="Times New Roman"/>
                        </a:rPr>
                        <a:t>1*</a:t>
                      </a:r>
                      <a:endParaRPr lang="ru-RU" sz="11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alpha val="36000"/>
                      </a:schemeClr>
                    </a:solidFill>
                  </a:tcPr>
                </a:tc>
                <a:tc>
                  <a:txBody>
                    <a:bodyPr/>
                    <a:lstStyle/>
                    <a:p>
                      <a:pPr algn="ctr">
                        <a:lnSpc>
                          <a:spcPct val="100000"/>
                        </a:lnSpc>
                        <a:spcAft>
                          <a:spcPts val="0"/>
                        </a:spcAft>
                      </a:pPr>
                      <a:r>
                        <a:rPr lang="ru-RU" sz="1100" dirty="0" smtClean="0">
                          <a:effectLst/>
                          <a:latin typeface="+mn-lt"/>
                          <a:ea typeface="Times New Roman"/>
                        </a:rPr>
                        <a:t>1*</a:t>
                      </a:r>
                      <a:endParaRPr lang="ru-RU" sz="11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alpha val="36000"/>
                      </a:schemeClr>
                    </a:solidFill>
                  </a:tcPr>
                </a:tc>
                <a:tc>
                  <a:txBody>
                    <a:bodyPr/>
                    <a:lstStyle/>
                    <a:p>
                      <a:pPr algn="ctr">
                        <a:lnSpc>
                          <a:spcPct val="100000"/>
                        </a:lnSpc>
                        <a:spcAft>
                          <a:spcPts val="0"/>
                        </a:spcAft>
                      </a:pPr>
                      <a:r>
                        <a:rPr lang="ru-RU" sz="1100" dirty="0" smtClean="0">
                          <a:effectLst/>
                          <a:latin typeface="+mn-lt"/>
                          <a:ea typeface="Times New Roman"/>
                        </a:rPr>
                        <a:t>1*</a:t>
                      </a:r>
                      <a:endParaRPr lang="ru-RU" sz="11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alpha val="36000"/>
                      </a:schemeClr>
                    </a:solidFill>
                  </a:tcPr>
                </a:tc>
                <a:tc>
                  <a:txBody>
                    <a:bodyPr/>
                    <a:lstStyle/>
                    <a:p>
                      <a:pPr algn="ctr">
                        <a:lnSpc>
                          <a:spcPct val="100000"/>
                        </a:lnSpc>
                        <a:spcAft>
                          <a:spcPts val="0"/>
                        </a:spcAft>
                      </a:pPr>
                      <a:r>
                        <a:rPr lang="ru-RU" sz="1100" dirty="0" smtClean="0">
                          <a:effectLst/>
                          <a:latin typeface="+mn-lt"/>
                          <a:ea typeface="Times New Roman"/>
                        </a:rPr>
                        <a:t>2*</a:t>
                      </a:r>
                      <a:endParaRPr lang="ru-RU" sz="11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alpha val="36000"/>
                      </a:schemeClr>
                    </a:solidFill>
                  </a:tcPr>
                </a:tc>
                <a:tc>
                  <a:txBody>
                    <a:bodyPr/>
                    <a:lstStyle/>
                    <a:p>
                      <a:pPr algn="ctr">
                        <a:lnSpc>
                          <a:spcPct val="100000"/>
                        </a:lnSpc>
                        <a:spcAft>
                          <a:spcPts val="0"/>
                        </a:spcAft>
                      </a:pPr>
                      <a:r>
                        <a:rPr lang="ru-RU" sz="1100" dirty="0" smtClean="0">
                          <a:effectLst/>
                          <a:latin typeface="+mn-lt"/>
                          <a:ea typeface="Times New Roman"/>
                        </a:rPr>
                        <a:t>2*</a:t>
                      </a:r>
                      <a:endParaRPr lang="ru-RU" sz="11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alpha val="36000"/>
                      </a:schemeClr>
                    </a:solidFill>
                  </a:tcPr>
                </a:tc>
                <a:tc>
                  <a:txBody>
                    <a:bodyPr/>
                    <a:lstStyle/>
                    <a:p>
                      <a:pPr algn="ctr">
                        <a:lnSpc>
                          <a:spcPct val="100000"/>
                        </a:lnSpc>
                        <a:spcAft>
                          <a:spcPts val="0"/>
                        </a:spcAft>
                      </a:pPr>
                      <a:r>
                        <a:rPr lang="ru-RU" sz="1100" dirty="0" smtClean="0">
                          <a:effectLst/>
                          <a:latin typeface="+mn-lt"/>
                          <a:ea typeface="Times New Roman"/>
                        </a:rPr>
                        <a:t>ГБОУ СОШ станция</a:t>
                      </a:r>
                      <a:r>
                        <a:rPr lang="ru-RU" sz="1100" baseline="0" dirty="0" smtClean="0">
                          <a:effectLst/>
                          <a:latin typeface="+mn-lt"/>
                          <a:ea typeface="Times New Roman"/>
                        </a:rPr>
                        <a:t> Звезда</a:t>
                      </a:r>
                    </a:p>
                    <a:p>
                      <a:pPr algn="ctr">
                        <a:lnSpc>
                          <a:spcPct val="100000"/>
                        </a:lnSpc>
                        <a:spcAft>
                          <a:spcPts val="0"/>
                        </a:spcAft>
                      </a:pPr>
                      <a:r>
                        <a:rPr lang="ru-RU" sz="1100" baseline="0" dirty="0" smtClean="0">
                          <a:effectLst/>
                          <a:latin typeface="+mn-lt"/>
                          <a:ea typeface="Times New Roman"/>
                        </a:rPr>
                        <a:t>ГБОУ СОШ </a:t>
                      </a:r>
                      <a:r>
                        <a:rPr lang="ru-RU" sz="1100" baseline="0" dirty="0" err="1" smtClean="0">
                          <a:effectLst/>
                          <a:latin typeface="+mn-lt"/>
                          <a:ea typeface="Times New Roman"/>
                        </a:rPr>
                        <a:t>с.Ольгино</a:t>
                      </a:r>
                      <a:endParaRPr lang="ru-RU" sz="1100" baseline="0" dirty="0" smtClean="0">
                        <a:effectLst/>
                        <a:latin typeface="+mn-lt"/>
                        <a:ea typeface="Times New Roman"/>
                      </a:endParaRPr>
                    </a:p>
                    <a:p>
                      <a:pPr algn="ctr">
                        <a:lnSpc>
                          <a:spcPct val="100000"/>
                        </a:lnSpc>
                        <a:spcAft>
                          <a:spcPts val="0"/>
                        </a:spcAft>
                      </a:pPr>
                      <a:endParaRPr lang="ru-RU" sz="1100" baseline="0" dirty="0" smtClean="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alpha val="36000"/>
                      </a:schemeClr>
                    </a:solidFill>
                  </a:tcPr>
                </a:tc>
              </a:tr>
              <a:tr h="1224136">
                <a:tc>
                  <a:txBody>
                    <a:bodyPr/>
                    <a:lstStyle/>
                    <a:p>
                      <a:pPr marL="30480" algn="ctr">
                        <a:lnSpc>
                          <a:spcPct val="100000"/>
                        </a:lnSpc>
                        <a:spcAft>
                          <a:spcPts val="0"/>
                        </a:spcAft>
                      </a:pPr>
                      <a:r>
                        <a:rPr lang="ru-RU" sz="1100" b="0" dirty="0" smtClean="0">
                          <a:effectLst/>
                          <a:latin typeface="+mn-lt"/>
                          <a:ea typeface="Calibri"/>
                          <a:cs typeface="Times New Roman"/>
                        </a:rPr>
                        <a:t>Число участников открытых онлайн-уроков, реализуемых с учетом опыта цикла открытых уроков «</a:t>
                      </a:r>
                      <a:r>
                        <a:rPr lang="ru-RU" sz="1100" b="0" dirty="0" err="1" smtClean="0">
                          <a:effectLst/>
                          <a:latin typeface="+mn-lt"/>
                          <a:ea typeface="Calibri"/>
                          <a:cs typeface="Times New Roman"/>
                        </a:rPr>
                        <a:t>Проектория</a:t>
                      </a:r>
                      <a:r>
                        <a:rPr lang="ru-RU" sz="1100" b="0" dirty="0" smtClean="0">
                          <a:effectLst/>
                          <a:latin typeface="+mn-lt"/>
                          <a:ea typeface="Calibri"/>
                          <a:cs typeface="Times New Roman"/>
                        </a:rPr>
                        <a:t>», «Уроки настоящего» или иных аналогичных по возможностям, функциям и результатам проектах, направленных на раннюю профориентацию, тыс. человек</a:t>
                      </a:r>
                      <a:endParaRPr lang="ru-RU" sz="1100" b="0" dirty="0">
                        <a:effectLst/>
                        <a:latin typeface="+mn-lt"/>
                        <a:ea typeface="Calibri"/>
                        <a:cs typeface="Times New Roman"/>
                      </a:endParaRPr>
                    </a:p>
                  </a:txBody>
                  <a:tcPr marL="5200" marR="5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alpha val="35000"/>
                      </a:schemeClr>
                    </a:solidFill>
                  </a:tcPr>
                </a:tc>
                <a:tc>
                  <a:txBody>
                    <a:bodyPr/>
                    <a:lstStyle/>
                    <a:p>
                      <a:pPr algn="ctr">
                        <a:lnSpc>
                          <a:spcPct val="100000"/>
                        </a:lnSpc>
                        <a:spcAft>
                          <a:spcPts val="0"/>
                        </a:spcAft>
                      </a:pPr>
                      <a:r>
                        <a:rPr lang="ru-RU" sz="1100" b="0" dirty="0" smtClean="0">
                          <a:effectLst/>
                          <a:latin typeface="+mn-lt"/>
                          <a:ea typeface="Calibri"/>
                          <a:cs typeface="Times New Roman"/>
                        </a:rPr>
                        <a:t>0</a:t>
                      </a:r>
                      <a:endParaRPr lang="ru-RU" sz="1100" b="0" dirty="0">
                        <a:effectLst/>
                        <a:latin typeface="+mn-lt"/>
                        <a:ea typeface="Calibri"/>
                        <a:cs typeface="Times New Roman"/>
                      </a:endParaRPr>
                    </a:p>
                  </a:txBody>
                  <a:tcPr marL="5200" marR="5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alpha val="35000"/>
                      </a:schemeClr>
                    </a:solidFill>
                  </a:tcPr>
                </a:tc>
                <a:tc>
                  <a:txBody>
                    <a:bodyPr/>
                    <a:lstStyle/>
                    <a:p>
                      <a:pPr algn="ctr">
                        <a:lnSpc>
                          <a:spcPts val="1800"/>
                        </a:lnSpc>
                        <a:spcAft>
                          <a:spcPts val="0"/>
                        </a:spcAft>
                      </a:pPr>
                      <a:r>
                        <a:rPr lang="ru-RU" sz="1000" b="0" i="0" u="none" strike="noStrike" cap="none" spc="0" baseline="0" dirty="0" smtClean="0">
                          <a:ln>
                            <a:noFill/>
                          </a:ln>
                          <a:solidFill>
                            <a:schemeClr val="tx1"/>
                          </a:solidFill>
                          <a:uFillTx/>
                          <a:latin typeface="+mn-lt"/>
                          <a:ea typeface="+mn-ea"/>
                          <a:cs typeface="+mn-cs"/>
                          <a:sym typeface="Arial"/>
                        </a:rPr>
                        <a:t>4,371</a:t>
                      </a:r>
                      <a:endParaRPr lang="ru-RU" sz="11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alpha val="35000"/>
                      </a:schemeClr>
                    </a:solidFill>
                  </a:tcPr>
                </a:tc>
                <a:tc>
                  <a:txBody>
                    <a:bodyPr/>
                    <a:lstStyle/>
                    <a:p>
                      <a:pPr algn="l">
                        <a:lnSpc>
                          <a:spcPct val="115000"/>
                        </a:lnSpc>
                        <a:spcAft>
                          <a:spcPts val="0"/>
                        </a:spcAft>
                      </a:pPr>
                      <a:r>
                        <a:rPr lang="ru-RU" sz="1100">
                          <a:latin typeface="Times New Roman"/>
                          <a:ea typeface="Times New Roman"/>
                          <a:cs typeface="Times New Roman"/>
                        </a:rPr>
                        <a:t>1,118</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alpha val="35000"/>
                      </a:schemeClr>
                    </a:solidFill>
                  </a:tcPr>
                </a:tc>
                <a:tc>
                  <a:txBody>
                    <a:bodyPr/>
                    <a:lstStyle/>
                    <a:p>
                      <a:pPr algn="l">
                        <a:lnSpc>
                          <a:spcPct val="115000"/>
                        </a:lnSpc>
                        <a:spcAft>
                          <a:spcPts val="0"/>
                        </a:spcAft>
                      </a:pPr>
                      <a:r>
                        <a:rPr lang="ru-RU" sz="1100">
                          <a:latin typeface="Times New Roman"/>
                          <a:ea typeface="Times New Roman"/>
                          <a:cs typeface="Times New Roman"/>
                        </a:rPr>
                        <a:t>1,676</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alpha val="35000"/>
                      </a:schemeClr>
                    </a:solidFill>
                  </a:tcPr>
                </a:tc>
                <a:tc>
                  <a:txBody>
                    <a:bodyPr/>
                    <a:lstStyle/>
                    <a:p>
                      <a:pPr algn="l">
                        <a:lnSpc>
                          <a:spcPct val="115000"/>
                        </a:lnSpc>
                        <a:spcAft>
                          <a:spcPts val="0"/>
                        </a:spcAft>
                      </a:pPr>
                      <a:r>
                        <a:rPr lang="ru-RU" sz="1100">
                          <a:latin typeface="Times New Roman"/>
                          <a:ea typeface="Times New Roman"/>
                          <a:cs typeface="Times New Roman"/>
                        </a:rPr>
                        <a:t>2,102</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alpha val="35000"/>
                      </a:schemeClr>
                    </a:solidFill>
                  </a:tcPr>
                </a:tc>
                <a:tc>
                  <a:txBody>
                    <a:bodyPr/>
                    <a:lstStyle/>
                    <a:p>
                      <a:pPr algn="l">
                        <a:lnSpc>
                          <a:spcPct val="115000"/>
                        </a:lnSpc>
                        <a:spcAft>
                          <a:spcPts val="0"/>
                        </a:spcAft>
                      </a:pPr>
                      <a:r>
                        <a:rPr lang="ru-RU" sz="1100">
                          <a:latin typeface="Times New Roman"/>
                          <a:ea typeface="Times New Roman"/>
                          <a:cs typeface="Times New Roman"/>
                        </a:rPr>
                        <a:t>3,076</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alpha val="35000"/>
                      </a:schemeClr>
                    </a:solidFill>
                  </a:tcPr>
                </a:tc>
                <a:tc>
                  <a:txBody>
                    <a:bodyPr/>
                    <a:lstStyle/>
                    <a:p>
                      <a:pPr algn="l">
                        <a:lnSpc>
                          <a:spcPct val="115000"/>
                        </a:lnSpc>
                        <a:spcAft>
                          <a:spcPts val="0"/>
                        </a:spcAft>
                      </a:pPr>
                      <a:r>
                        <a:rPr lang="ru-RU" sz="1100" dirty="0">
                          <a:latin typeface="Times New Roman"/>
                          <a:ea typeface="Times New Roman"/>
                          <a:cs typeface="Times New Roman"/>
                        </a:rPr>
                        <a:t>3,735</a:t>
                      </a:r>
                      <a:endParaRPr lang="ru-RU"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alpha val="35000"/>
                      </a:schemeClr>
                    </a:solidFill>
                  </a:tcPr>
                </a:tc>
                <a:tc>
                  <a:txBody>
                    <a:bodyPr/>
                    <a:lstStyle/>
                    <a:p>
                      <a:pPr algn="l">
                        <a:lnSpc>
                          <a:spcPct val="115000"/>
                        </a:lnSpc>
                        <a:spcAft>
                          <a:spcPts val="0"/>
                        </a:spcAft>
                      </a:pPr>
                      <a:endParaRPr lang="ru-RU"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alpha val="35000"/>
                      </a:schemeClr>
                    </a:solidFill>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1719607513"/>
              </p:ext>
            </p:extLst>
          </p:nvPr>
        </p:nvGraphicFramePr>
        <p:xfrm>
          <a:off x="251519" y="4288917"/>
          <a:ext cx="8640963" cy="2232970"/>
        </p:xfrm>
        <a:graphic>
          <a:graphicData uri="http://schemas.openxmlformats.org/drawingml/2006/table">
            <a:tbl>
              <a:tblPr/>
              <a:tblGrid>
                <a:gridCol w="1789610"/>
                <a:gridCol w="545253"/>
                <a:gridCol w="436326"/>
                <a:gridCol w="610486"/>
                <a:gridCol w="436326"/>
                <a:gridCol w="435710"/>
                <a:gridCol w="436326"/>
                <a:gridCol w="436326"/>
                <a:gridCol w="436326"/>
                <a:gridCol w="1539137"/>
                <a:gridCol w="1539137"/>
              </a:tblGrid>
              <a:tr h="220203">
                <a:tc gridSpan="11">
                  <a:txBody>
                    <a:bodyPr/>
                    <a:lstStyle/>
                    <a:p>
                      <a:pPr algn="ctr">
                        <a:lnSpc>
                          <a:spcPct val="115000"/>
                        </a:lnSpc>
                        <a:spcAft>
                          <a:spcPts val="0"/>
                        </a:spcAft>
                      </a:pPr>
                      <a:r>
                        <a:rPr lang="ru-RU" sz="1100" b="1" dirty="0" smtClean="0">
                          <a:latin typeface="Times New Roman"/>
                          <a:ea typeface="Times New Roman"/>
                          <a:cs typeface="Times New Roman"/>
                        </a:rPr>
                        <a:t>РЕГИОНАЛЬНЫЙ </a:t>
                      </a:r>
                      <a:r>
                        <a:rPr lang="ru-RU" sz="1100" b="1" dirty="0">
                          <a:latin typeface="Times New Roman"/>
                          <a:ea typeface="Times New Roman"/>
                          <a:cs typeface="Times New Roman"/>
                        </a:rPr>
                        <a:t>ПРОЕКТ «Современная школа</a:t>
                      </a:r>
                      <a:r>
                        <a:rPr lang="ru-RU" sz="1100" b="1" dirty="0" smtClean="0">
                          <a:latin typeface="Times New Roman"/>
                          <a:ea typeface="Times New Roman"/>
                          <a:cs typeface="Times New Roman"/>
                        </a:rPr>
                        <a:t>»</a:t>
                      </a: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39287">
                <a:tc>
                  <a:txBody>
                    <a:bodyPr/>
                    <a:lstStyle/>
                    <a:p>
                      <a:pPr algn="l">
                        <a:lnSpc>
                          <a:spcPct val="100000"/>
                        </a:lnSpc>
                        <a:spcAft>
                          <a:spcPts val="0"/>
                        </a:spcAft>
                      </a:pPr>
                      <a:r>
                        <a:rPr lang="ru-RU" sz="1100" dirty="0">
                          <a:solidFill>
                            <a:srgbClr val="000000"/>
                          </a:solidFill>
                          <a:latin typeface="Times New Roman"/>
                          <a:ea typeface="Times New Roman"/>
                          <a:cs typeface="Times New Roman"/>
                        </a:rPr>
                        <a:t>1.Число школ, расположенных в сельской местности и малых городах, в которых создана материально-</a:t>
                      </a:r>
                      <a:endParaRPr lang="ru-RU" sz="1100" dirty="0">
                        <a:latin typeface="Calibri"/>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ru-RU" sz="1100" dirty="0">
                          <a:latin typeface="Times New Roman"/>
                          <a:ea typeface="Times New Roman"/>
                          <a:cs typeface="Times New Roman"/>
                        </a:rPr>
                        <a:t>0</a:t>
                      </a:r>
                      <a:endParaRPr lang="ru-RU" sz="1100" dirty="0">
                        <a:latin typeface="Calibri"/>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ru-RU" sz="1100" dirty="0">
                          <a:latin typeface="Times New Roman"/>
                          <a:ea typeface="Times New Roman"/>
                          <a:cs typeface="Times New Roman"/>
                        </a:rPr>
                        <a:t>2</a:t>
                      </a:r>
                      <a:endParaRPr lang="ru-RU" sz="1100" dirty="0">
                        <a:latin typeface="Calibri"/>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ru-RU" sz="1100" dirty="0">
                          <a:latin typeface="Times New Roman"/>
                          <a:ea typeface="Times New Roman"/>
                          <a:cs typeface="Times New Roman"/>
                        </a:rPr>
                        <a:t>2</a:t>
                      </a:r>
                      <a:endParaRPr lang="ru-RU" sz="1100" dirty="0">
                        <a:latin typeface="Calibri"/>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ru-RU" sz="1100" dirty="0">
                          <a:latin typeface="Times New Roman"/>
                          <a:ea typeface="Times New Roman"/>
                          <a:cs typeface="Times New Roman"/>
                        </a:rPr>
                        <a:t>1</a:t>
                      </a:r>
                      <a:endParaRPr lang="ru-RU" sz="1100" dirty="0">
                        <a:latin typeface="Calibri"/>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ru-RU" sz="1100" dirty="0">
                          <a:latin typeface="Times New Roman"/>
                          <a:ea typeface="Times New Roman"/>
                          <a:cs typeface="Times New Roman"/>
                        </a:rPr>
                        <a:t>1</a:t>
                      </a:r>
                      <a:endParaRPr lang="ru-RU" sz="1100" dirty="0">
                        <a:latin typeface="Calibri"/>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ru-RU" sz="1100" dirty="0">
                          <a:latin typeface="Times New Roman"/>
                          <a:ea typeface="Times New Roman"/>
                          <a:cs typeface="Times New Roman"/>
                        </a:rPr>
                        <a:t>1</a:t>
                      </a:r>
                      <a:endParaRPr lang="ru-RU" sz="1100" dirty="0">
                        <a:latin typeface="Calibri"/>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ru-RU" sz="1100">
                          <a:latin typeface="Times New Roman"/>
                          <a:ea typeface="Times New Roman"/>
                          <a:cs typeface="Times New Roman"/>
                        </a:rPr>
                        <a:t>2</a:t>
                      </a:r>
                      <a:endParaRPr lang="ru-RU" sz="1100">
                        <a:latin typeface="Calibri"/>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ru-RU" sz="1100">
                          <a:latin typeface="Times New Roman"/>
                          <a:ea typeface="Times New Roman"/>
                          <a:cs typeface="Times New Roman"/>
                        </a:rPr>
                        <a:t>2</a:t>
                      </a:r>
                      <a:endParaRPr lang="ru-RU" sz="1100">
                        <a:latin typeface="Calibri"/>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0"/>
                        </a:spcAft>
                      </a:pPr>
                      <a:r>
                        <a:rPr lang="ru-RU" sz="1100" dirty="0">
                          <a:latin typeface="Times New Roman"/>
                          <a:ea typeface="Times New Roman"/>
                          <a:cs typeface="Times New Roman"/>
                        </a:rPr>
                        <a:t>Паспорт регионального проекта Утвержден протоколом Совета по национальным</a:t>
                      </a:r>
                      <a:endParaRPr lang="ru-RU" sz="1100" dirty="0">
                        <a:latin typeface="Calibri"/>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0"/>
                        </a:spcAft>
                      </a:pPr>
                      <a:r>
                        <a:rPr lang="ru-RU" sz="1100" dirty="0">
                          <a:latin typeface="Times New Roman"/>
                          <a:ea typeface="Times New Roman"/>
                          <a:cs typeface="Times New Roman"/>
                        </a:rPr>
                        <a:t>Точка роста</a:t>
                      </a:r>
                      <a:endParaRPr lang="ru-RU" sz="1100" dirty="0">
                        <a:latin typeface="Calibri"/>
                        <a:ea typeface="Times New Roman"/>
                        <a:cs typeface="Times New Roman"/>
                      </a:endParaRPr>
                    </a:p>
                    <a:p>
                      <a:pPr algn="l">
                        <a:lnSpc>
                          <a:spcPct val="115000"/>
                        </a:lnSpc>
                        <a:spcAft>
                          <a:spcPts val="0"/>
                        </a:spcAft>
                      </a:pPr>
                      <a:r>
                        <a:rPr lang="ru-RU" sz="1100" dirty="0" err="1">
                          <a:latin typeface="Times New Roman"/>
                          <a:ea typeface="Times New Roman"/>
                          <a:cs typeface="Times New Roman"/>
                        </a:rPr>
                        <a:t>С.п.Звезда</a:t>
                      </a:r>
                      <a:endParaRPr lang="ru-RU" sz="1100" dirty="0">
                        <a:latin typeface="Calibri"/>
                        <a:ea typeface="Times New Roman"/>
                        <a:cs typeface="Times New Roman"/>
                      </a:endParaRPr>
                    </a:p>
                    <a:p>
                      <a:pPr algn="l">
                        <a:lnSpc>
                          <a:spcPct val="115000"/>
                        </a:lnSpc>
                        <a:spcAft>
                          <a:spcPts val="0"/>
                        </a:spcAft>
                      </a:pPr>
                      <a:r>
                        <a:rPr lang="ru-RU" sz="1100" dirty="0" err="1">
                          <a:latin typeface="Times New Roman"/>
                          <a:ea typeface="Times New Roman"/>
                          <a:cs typeface="Times New Roman"/>
                        </a:rPr>
                        <a:t>С.п.Ольгино</a:t>
                      </a:r>
                      <a:endParaRPr lang="ru-RU" sz="1100" dirty="0">
                        <a:latin typeface="Calibri"/>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104521">
                <a:tc>
                  <a:txBody>
                    <a:bodyPr/>
                    <a:lstStyle/>
                    <a:p>
                      <a:pPr algn="l">
                        <a:lnSpc>
                          <a:spcPct val="100000"/>
                        </a:lnSpc>
                        <a:spcAft>
                          <a:spcPts val="0"/>
                        </a:spcAft>
                      </a:pPr>
                      <a:r>
                        <a:rPr lang="ru-RU" sz="1100" dirty="0">
                          <a:solidFill>
                            <a:srgbClr val="000000"/>
                          </a:solidFill>
                          <a:latin typeface="Times New Roman"/>
                          <a:ea typeface="Times New Roman"/>
                          <a:cs typeface="Times New Roman"/>
                        </a:rPr>
                        <a:t>техническая база для реализации основных и дополнительных общеобразовательных программ цифрового и гуманитарного профилей, единиц</a:t>
                      </a:r>
                      <a:endParaRPr lang="ru-RU" sz="1100" dirty="0">
                        <a:latin typeface="Calibri"/>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Times New Roman"/>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Times New Roman"/>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Times New Roman"/>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Times New Roman"/>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Times New Roman"/>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Times New Roman"/>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Times New Roman"/>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Times New Roman"/>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latin typeface="Times New Roman"/>
                          <a:ea typeface="Times New Roman"/>
                          <a:cs typeface="Times New Roman"/>
                        </a:rPr>
                        <a:t>и приоритетным проектам Самарской области от 27.02.2019 № ДА-9</a:t>
                      </a:r>
                      <a:endParaRPr lang="ru-RU" sz="1100" dirty="0">
                        <a:latin typeface="Calibri"/>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ru-RU" sz="1100" dirty="0">
                        <a:latin typeface="Times New Roman"/>
                        <a:ea typeface="Times New Roman"/>
                        <a:cs typeface="Times New Roman"/>
                      </a:endParaRPr>
                    </a:p>
                  </a:txBody>
                  <a:tcPr marL="42571" marR="42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46623038"/>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68312" y="981075"/>
            <a:ext cx="8424863" cy="71661"/>
          </a:xfrm>
        </p:spPr>
        <p:txBody>
          <a:bodyPr>
            <a:normAutofit fontScale="25000" lnSpcReduction="20000"/>
          </a:bodyPr>
          <a:lstStyle/>
          <a:p>
            <a:endParaRPr lang="ru-RU" dirty="0"/>
          </a:p>
        </p:txBody>
      </p:sp>
      <p:sp>
        <p:nvSpPr>
          <p:cNvPr id="3" name="Заголовок 2"/>
          <p:cNvSpPr>
            <a:spLocks noGrp="1"/>
          </p:cNvSpPr>
          <p:nvPr>
            <p:ph type="title"/>
          </p:nvPr>
        </p:nvSpPr>
        <p:spPr/>
        <p:txBody>
          <a:bodyPr>
            <a:normAutofit fontScale="90000"/>
          </a:bodyPr>
          <a:lstStyle/>
          <a:p>
            <a:r>
              <a:rPr lang="ru-RU" dirty="0"/>
              <a:t>НАЦИОНАЛЬНЫЙ ПРОЕКТ «ОБРАЗОВАНИЕ»</a:t>
            </a:r>
            <a:br>
              <a:rPr lang="ru-RU" dirty="0"/>
            </a:br>
            <a:r>
              <a:rPr lang="ru-RU" dirty="0"/>
              <a:t>муниципальный район Безенчукский </a:t>
            </a:r>
            <a:br>
              <a:rPr lang="ru-RU" dirty="0"/>
            </a:b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56043373"/>
              </p:ext>
            </p:extLst>
          </p:nvPr>
        </p:nvGraphicFramePr>
        <p:xfrm>
          <a:off x="251522" y="836713"/>
          <a:ext cx="8568948" cy="5346359"/>
        </p:xfrm>
        <a:graphic>
          <a:graphicData uri="http://schemas.openxmlformats.org/drawingml/2006/table">
            <a:tbl>
              <a:tblPr firstRow="1" bandRow="1">
                <a:tableStyleId>{5940675A-B579-460E-94D1-54222C63F5DA}</a:tableStyleId>
              </a:tblPr>
              <a:tblGrid>
                <a:gridCol w="1428158"/>
                <a:gridCol w="1428158"/>
                <a:gridCol w="1428158"/>
                <a:gridCol w="1428158"/>
                <a:gridCol w="1428158"/>
                <a:gridCol w="1428158"/>
              </a:tblGrid>
              <a:tr h="582128">
                <a:tc gridSpan="6">
                  <a:txBody>
                    <a:bodyPr/>
                    <a:lstStyle/>
                    <a:p>
                      <a:pPr marL="0" marR="0" indent="0" algn="l" defTabSz="914400" eaLnBrk="1" fontAlgn="auto" latinLnBrk="0" hangingPunct="1">
                        <a:lnSpc>
                          <a:spcPct val="115000"/>
                        </a:lnSpc>
                        <a:spcBef>
                          <a:spcPts val="0"/>
                        </a:spcBef>
                        <a:spcAft>
                          <a:spcPts val="0"/>
                        </a:spcAft>
                        <a:buClrTx/>
                        <a:buSzTx/>
                        <a:buFontTx/>
                        <a:buNone/>
                        <a:tabLst/>
                        <a:defRPr/>
                      </a:pPr>
                      <a:endParaRPr lang="ru-RU" sz="1200" b="1" i="0" u="none" strike="noStrike" cap="none" spc="0" baseline="0" dirty="0" smtClean="0">
                        <a:ln>
                          <a:noFill/>
                        </a:ln>
                        <a:solidFill>
                          <a:schemeClr val="tx1"/>
                        </a:solidFill>
                        <a:uFillTx/>
                        <a:latin typeface="Times New Roman"/>
                        <a:ea typeface="Times New Roman"/>
                        <a:cs typeface="Times New Roman"/>
                        <a:sym typeface="Arial"/>
                      </a:endParaRPr>
                    </a:p>
                    <a:p>
                      <a:pPr marL="0" marR="0" indent="0" algn="l" defTabSz="914400" eaLnBrk="1" fontAlgn="auto" latinLnBrk="0" hangingPunct="1">
                        <a:lnSpc>
                          <a:spcPct val="115000"/>
                        </a:lnSpc>
                        <a:spcBef>
                          <a:spcPts val="0"/>
                        </a:spcBef>
                        <a:spcAft>
                          <a:spcPts val="0"/>
                        </a:spcAft>
                        <a:buClrTx/>
                        <a:buSzTx/>
                        <a:buFontTx/>
                        <a:buNone/>
                        <a:tabLst/>
                        <a:defRPr/>
                      </a:pPr>
                      <a:r>
                        <a:rPr lang="ru-RU" sz="1200" b="1" i="0" u="none" strike="noStrike" cap="none" spc="0" baseline="0" dirty="0" smtClean="0">
                          <a:ln>
                            <a:noFill/>
                          </a:ln>
                          <a:solidFill>
                            <a:schemeClr val="tx1"/>
                          </a:solidFill>
                          <a:uFillTx/>
                          <a:latin typeface="Times New Roman"/>
                          <a:ea typeface="Times New Roman"/>
                          <a:cs typeface="Times New Roman"/>
                          <a:sym typeface="Arial"/>
                        </a:rPr>
                        <a:t>РЕГИОНАЛЬНЫЙ  ПРОЕКТ «Социальная активность»</a:t>
                      </a:r>
                    </a:p>
                  </a:txBody>
                  <a:tcPr/>
                </a:tc>
                <a:tc hMerge="1">
                  <a:txBody>
                    <a:bodyPr/>
                    <a:lstStyle/>
                    <a:p>
                      <a:endParaRPr lang="ru-RU"/>
                    </a:p>
                  </a:txBody>
                  <a:tcPr/>
                </a:tc>
                <a:tc hMerge="1">
                  <a:txBody>
                    <a:bodyPr/>
                    <a:lstStyle/>
                    <a:p>
                      <a:endParaRPr lang="ru-RU"/>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712217">
                <a:tc>
                  <a:txBody>
                    <a:bodyPr/>
                    <a:lstStyle/>
                    <a:p>
                      <a:pPr algn="l">
                        <a:lnSpc>
                          <a:spcPct val="115000"/>
                        </a:lnSpc>
                        <a:spcAft>
                          <a:spcPts val="0"/>
                        </a:spcAft>
                      </a:pPr>
                      <a:r>
                        <a:rPr lang="ru-RU" sz="1200" dirty="0" smtClean="0">
                          <a:latin typeface="Calibri"/>
                          <a:ea typeface="Times New Roman"/>
                          <a:cs typeface="Times New Roman"/>
                        </a:rPr>
                        <a:t>Целевой показатель</a:t>
                      </a:r>
                      <a:endParaRPr lang="ru-RU" sz="1200" dirty="0">
                        <a:latin typeface="Calibri"/>
                        <a:ea typeface="Times New Roman"/>
                        <a:cs typeface="Times New Roman"/>
                      </a:endParaRPr>
                    </a:p>
                  </a:txBody>
                  <a:tcPr marL="40715" marR="40715" marT="0" marB="0"/>
                </a:tc>
                <a:tc>
                  <a:txBody>
                    <a:bodyPr/>
                    <a:lstStyle/>
                    <a:p>
                      <a:pPr algn="ctr">
                        <a:lnSpc>
                          <a:spcPct val="115000"/>
                        </a:lnSpc>
                        <a:spcAft>
                          <a:spcPts val="0"/>
                        </a:spcAft>
                      </a:pPr>
                      <a:r>
                        <a:rPr lang="ru-RU" sz="1200" dirty="0" err="1" smtClean="0">
                          <a:latin typeface="Calibri"/>
                          <a:ea typeface="Times New Roman"/>
                          <a:cs typeface="Times New Roman"/>
                        </a:rPr>
                        <a:t>Баз.знач</a:t>
                      </a:r>
                      <a:r>
                        <a:rPr lang="ru-RU" sz="1200" dirty="0" smtClean="0">
                          <a:latin typeface="Calibri"/>
                          <a:ea typeface="Times New Roman"/>
                          <a:cs typeface="Times New Roman"/>
                        </a:rPr>
                        <a:t> . 2018 год</a:t>
                      </a:r>
                      <a:endParaRPr lang="ru-RU" sz="1200" dirty="0">
                        <a:latin typeface="Calibri"/>
                        <a:ea typeface="Times New Roman"/>
                        <a:cs typeface="Times New Roman"/>
                      </a:endParaRPr>
                    </a:p>
                  </a:txBody>
                  <a:tcPr marL="40715" marR="40715" marT="0" marB="0"/>
                </a:tc>
                <a:tc>
                  <a:txBody>
                    <a:bodyPr/>
                    <a:lstStyle/>
                    <a:p>
                      <a:pPr algn="ctr">
                        <a:lnSpc>
                          <a:spcPct val="115000"/>
                        </a:lnSpc>
                        <a:spcAft>
                          <a:spcPts val="0"/>
                        </a:spcAft>
                      </a:pPr>
                      <a:r>
                        <a:rPr lang="ru-RU" sz="1200" dirty="0" smtClean="0">
                          <a:latin typeface="Calibri"/>
                          <a:ea typeface="Times New Roman"/>
                          <a:cs typeface="Times New Roman"/>
                        </a:rPr>
                        <a:t>2019</a:t>
                      </a:r>
                      <a:endParaRPr lang="ru-RU" sz="1200" dirty="0">
                        <a:latin typeface="Calibri"/>
                        <a:ea typeface="Times New Roman"/>
                        <a:cs typeface="Times New Roman"/>
                      </a:endParaRPr>
                    </a:p>
                  </a:txBody>
                  <a:tcPr marL="40715" marR="40715" marT="0" marB="0"/>
                </a:tc>
                <a:tc>
                  <a:txBody>
                    <a:bodyPr/>
                    <a:lstStyle/>
                    <a:p>
                      <a:pPr algn="ctr">
                        <a:lnSpc>
                          <a:spcPct val="115000"/>
                        </a:lnSpc>
                        <a:spcAft>
                          <a:spcPts val="0"/>
                        </a:spcAft>
                      </a:pPr>
                      <a:r>
                        <a:rPr lang="ru-RU" sz="1200" dirty="0" smtClean="0">
                          <a:latin typeface="Calibri"/>
                          <a:ea typeface="Times New Roman"/>
                          <a:cs typeface="Times New Roman"/>
                        </a:rPr>
                        <a:t>Факт 2019</a:t>
                      </a:r>
                      <a:endParaRPr lang="ru-RU" sz="1200" dirty="0">
                        <a:latin typeface="Calibri"/>
                        <a:ea typeface="Times New Roman"/>
                        <a:cs typeface="Times New Roman"/>
                      </a:endParaRPr>
                    </a:p>
                  </a:txBody>
                  <a:tcPr marL="40715" marR="40715" marT="0" marB="0"/>
                </a:tc>
                <a:tc>
                  <a:txBody>
                    <a:bodyPr/>
                    <a:lstStyle/>
                    <a:p>
                      <a:pPr algn="l">
                        <a:lnSpc>
                          <a:spcPct val="115000"/>
                        </a:lnSpc>
                        <a:spcAft>
                          <a:spcPts val="0"/>
                        </a:spcAft>
                      </a:pPr>
                      <a:endParaRPr lang="ru-RU" sz="1200" dirty="0">
                        <a:latin typeface="Calibri"/>
                        <a:ea typeface="Times New Roman"/>
                        <a:cs typeface="Times New Roman"/>
                      </a:endParaRPr>
                    </a:p>
                  </a:txBody>
                  <a:tcPr marL="40715" marR="40715" marT="0" marB="0"/>
                </a:tc>
                <a:tc>
                  <a:txBody>
                    <a:bodyPr/>
                    <a:lstStyle/>
                    <a:p>
                      <a:pPr algn="l">
                        <a:lnSpc>
                          <a:spcPct val="115000"/>
                        </a:lnSpc>
                        <a:spcAft>
                          <a:spcPts val="0"/>
                        </a:spcAft>
                      </a:pPr>
                      <a:r>
                        <a:rPr lang="ru-RU" sz="1200" dirty="0" err="1" smtClean="0">
                          <a:latin typeface="Calibri"/>
                          <a:ea typeface="Times New Roman"/>
                          <a:cs typeface="Times New Roman"/>
                        </a:rPr>
                        <a:t>Коментарии</a:t>
                      </a:r>
                      <a:endParaRPr lang="ru-RU" sz="1200" dirty="0">
                        <a:latin typeface="Calibri"/>
                        <a:ea typeface="Times New Roman"/>
                        <a:cs typeface="Times New Roman"/>
                      </a:endParaRPr>
                    </a:p>
                  </a:txBody>
                  <a:tcPr marL="40715" marR="40715" marT="0" marB="0"/>
                </a:tc>
              </a:tr>
              <a:tr h="1919375">
                <a:tc>
                  <a:txBody>
                    <a:bodyPr/>
                    <a:lstStyle/>
                    <a:p>
                      <a:pPr algn="l">
                        <a:lnSpc>
                          <a:spcPct val="115000"/>
                        </a:lnSpc>
                        <a:spcAft>
                          <a:spcPts val="0"/>
                        </a:spcAft>
                      </a:pPr>
                      <a:r>
                        <a:rPr lang="ru-RU" sz="1200" dirty="0">
                          <a:solidFill>
                            <a:srgbClr val="000000"/>
                          </a:solidFill>
                          <a:latin typeface="Times New Roman"/>
                          <a:ea typeface="Times New Roman"/>
                          <a:cs typeface="Times New Roman"/>
                        </a:rPr>
                        <a:t>1.Доля граждан, вовлеченных в добровольческую деятельность, % (от числа проживающих в муниципальном образовании)</a:t>
                      </a:r>
                      <a:endParaRPr lang="ru-RU" sz="1200" dirty="0">
                        <a:latin typeface="Calibri"/>
                        <a:ea typeface="Times New Roman"/>
                        <a:cs typeface="Times New Roman"/>
                      </a:endParaRPr>
                    </a:p>
                  </a:txBody>
                  <a:tcPr marL="40715" marR="40715" marT="0" marB="0"/>
                </a:tc>
                <a:tc>
                  <a:txBody>
                    <a:bodyPr/>
                    <a:lstStyle/>
                    <a:p>
                      <a:pPr algn="ctr">
                        <a:lnSpc>
                          <a:spcPct val="115000"/>
                        </a:lnSpc>
                        <a:spcAft>
                          <a:spcPts val="0"/>
                        </a:spcAft>
                      </a:pPr>
                      <a:r>
                        <a:rPr lang="ru-RU" sz="1200" dirty="0">
                          <a:latin typeface="Times New Roman"/>
                          <a:ea typeface="Times New Roman"/>
                          <a:cs typeface="Times New Roman"/>
                        </a:rPr>
                        <a:t>-</a:t>
                      </a:r>
                      <a:endParaRPr lang="ru-RU" sz="1200" dirty="0">
                        <a:latin typeface="Calibri"/>
                        <a:ea typeface="Times New Roman"/>
                        <a:cs typeface="Times New Roman"/>
                      </a:endParaRPr>
                    </a:p>
                  </a:txBody>
                  <a:tcPr marL="40715" marR="40715" marT="0" marB="0"/>
                </a:tc>
                <a:tc>
                  <a:txBody>
                    <a:bodyPr/>
                    <a:lstStyle/>
                    <a:p>
                      <a:pPr algn="ctr">
                        <a:lnSpc>
                          <a:spcPct val="115000"/>
                        </a:lnSpc>
                        <a:spcAft>
                          <a:spcPts val="0"/>
                        </a:spcAft>
                      </a:pPr>
                      <a:r>
                        <a:rPr lang="ru-RU" sz="1200" dirty="0" smtClean="0">
                          <a:latin typeface="Times New Roman"/>
                          <a:ea typeface="Times New Roman"/>
                          <a:cs typeface="Times New Roman"/>
                        </a:rPr>
                        <a:t>План на 2019 год </a:t>
                      </a:r>
                    </a:p>
                    <a:p>
                      <a:pPr algn="ctr">
                        <a:lnSpc>
                          <a:spcPct val="115000"/>
                        </a:lnSpc>
                        <a:spcAft>
                          <a:spcPts val="0"/>
                        </a:spcAft>
                      </a:pPr>
                      <a:r>
                        <a:rPr lang="ru-RU" sz="1200" dirty="0" smtClean="0">
                          <a:latin typeface="Times New Roman"/>
                          <a:ea typeface="Times New Roman"/>
                          <a:cs typeface="Times New Roman"/>
                        </a:rPr>
                        <a:t>14 </a:t>
                      </a:r>
                      <a:r>
                        <a:rPr lang="ru-RU" sz="1200" dirty="0">
                          <a:latin typeface="Times New Roman"/>
                          <a:ea typeface="Times New Roman"/>
                          <a:cs typeface="Times New Roman"/>
                        </a:rPr>
                        <a:t>%</a:t>
                      </a:r>
                      <a:endParaRPr lang="ru-RU" sz="1200" dirty="0">
                        <a:latin typeface="Calibri"/>
                        <a:ea typeface="Times New Roman"/>
                        <a:cs typeface="Times New Roman"/>
                      </a:endParaRPr>
                    </a:p>
                  </a:txBody>
                  <a:tcPr marL="40715" marR="40715" marT="0" marB="0"/>
                </a:tc>
                <a:tc>
                  <a:txBody>
                    <a:bodyPr/>
                    <a:lstStyle/>
                    <a:p>
                      <a:pPr algn="ctr">
                        <a:lnSpc>
                          <a:spcPct val="115000"/>
                        </a:lnSpc>
                        <a:spcAft>
                          <a:spcPts val="0"/>
                        </a:spcAft>
                      </a:pPr>
                      <a:r>
                        <a:rPr lang="ru-RU" sz="1200" dirty="0" smtClean="0">
                          <a:latin typeface="Times New Roman"/>
                          <a:ea typeface="Times New Roman"/>
                          <a:cs typeface="Times New Roman"/>
                        </a:rPr>
                        <a:t>Факт на 2019 год</a:t>
                      </a:r>
                    </a:p>
                    <a:p>
                      <a:pPr algn="ctr">
                        <a:lnSpc>
                          <a:spcPct val="115000"/>
                        </a:lnSpc>
                        <a:spcAft>
                          <a:spcPts val="0"/>
                        </a:spcAft>
                      </a:pPr>
                      <a:endParaRPr lang="ru-RU" sz="1200" dirty="0" smtClean="0">
                        <a:latin typeface="Times New Roman"/>
                        <a:ea typeface="Times New Roman"/>
                        <a:cs typeface="Times New Roman"/>
                      </a:endParaRPr>
                    </a:p>
                    <a:p>
                      <a:pPr algn="ctr">
                        <a:lnSpc>
                          <a:spcPct val="115000"/>
                        </a:lnSpc>
                        <a:spcAft>
                          <a:spcPts val="0"/>
                        </a:spcAft>
                      </a:pPr>
                      <a:r>
                        <a:rPr lang="ru-RU" sz="1200" dirty="0" smtClean="0">
                          <a:latin typeface="Times New Roman"/>
                          <a:ea typeface="Times New Roman"/>
                          <a:cs typeface="Times New Roman"/>
                        </a:rPr>
                        <a:t>15,35%</a:t>
                      </a:r>
                      <a:endParaRPr lang="ru-RU" sz="1200" dirty="0">
                        <a:latin typeface="Calibri"/>
                        <a:ea typeface="Times New Roman"/>
                        <a:cs typeface="Times New Roman"/>
                      </a:endParaRPr>
                    </a:p>
                  </a:txBody>
                  <a:tcPr marL="40715" marR="40715" marT="0" marB="0"/>
                </a:tc>
                <a:tc>
                  <a:txBody>
                    <a:bodyPr/>
                    <a:lstStyle/>
                    <a:p>
                      <a:pPr algn="l">
                        <a:lnSpc>
                          <a:spcPct val="115000"/>
                        </a:lnSpc>
                        <a:spcAft>
                          <a:spcPts val="0"/>
                        </a:spcAft>
                      </a:pPr>
                      <a:r>
                        <a:rPr lang="ru-RU" sz="1200" dirty="0">
                          <a:latin typeface="Times New Roman"/>
                          <a:ea typeface="Times New Roman"/>
                          <a:cs typeface="Times New Roman"/>
                        </a:rPr>
                        <a:t>в </a:t>
                      </a:r>
                      <a:r>
                        <a:rPr lang="ru-RU" sz="1200" dirty="0" err="1">
                          <a:latin typeface="Times New Roman"/>
                          <a:ea typeface="Times New Roman"/>
                          <a:cs typeface="Times New Roman"/>
                        </a:rPr>
                        <a:t>м.р</a:t>
                      </a:r>
                      <a:r>
                        <a:rPr lang="ru-RU" sz="1200" dirty="0">
                          <a:latin typeface="Times New Roman"/>
                          <a:ea typeface="Times New Roman"/>
                          <a:cs typeface="Times New Roman"/>
                        </a:rPr>
                        <a:t>. Безенчукский 39 774 человека.</a:t>
                      </a:r>
                      <a:endParaRPr lang="ru-RU" sz="1200" dirty="0">
                        <a:latin typeface="Calibri"/>
                        <a:ea typeface="Times New Roman"/>
                        <a:cs typeface="Times New Roman"/>
                      </a:endParaRPr>
                    </a:p>
                    <a:p>
                      <a:pPr algn="l">
                        <a:lnSpc>
                          <a:spcPct val="115000"/>
                        </a:lnSpc>
                        <a:spcAft>
                          <a:spcPts val="0"/>
                        </a:spcAft>
                      </a:pPr>
                      <a:r>
                        <a:rPr lang="ru-RU" sz="1200" dirty="0">
                          <a:latin typeface="Times New Roman"/>
                          <a:ea typeface="Times New Roman"/>
                          <a:cs typeface="Times New Roman"/>
                        </a:rPr>
                        <a:t>14% - 5 568 человек</a:t>
                      </a:r>
                      <a:endParaRPr lang="ru-RU" sz="1200" dirty="0">
                        <a:latin typeface="Calibri"/>
                        <a:ea typeface="Times New Roman"/>
                        <a:cs typeface="Times New Roman"/>
                      </a:endParaRPr>
                    </a:p>
                  </a:txBody>
                  <a:tcPr marL="40715" marR="40715" marT="0" marB="0"/>
                </a:tc>
                <a:tc>
                  <a:txBody>
                    <a:bodyPr/>
                    <a:lstStyle/>
                    <a:p>
                      <a:pPr algn="l">
                        <a:lnSpc>
                          <a:spcPct val="115000"/>
                        </a:lnSpc>
                        <a:spcAft>
                          <a:spcPts val="0"/>
                        </a:spcAft>
                      </a:pPr>
                      <a:r>
                        <a:rPr lang="ru-RU" sz="1200" dirty="0">
                          <a:latin typeface="Times New Roman"/>
                          <a:ea typeface="Times New Roman"/>
                          <a:cs typeface="Times New Roman"/>
                        </a:rPr>
                        <a:t>На первое полугодие было волонтеров зарегистрированных на сайте Доброволец и на сайте Волонтеры </a:t>
                      </a:r>
                      <a:r>
                        <a:rPr lang="ru-RU" sz="1200" dirty="0" smtClean="0">
                          <a:latin typeface="Times New Roman"/>
                          <a:ea typeface="Times New Roman"/>
                          <a:cs typeface="Times New Roman"/>
                        </a:rPr>
                        <a:t>Победы</a:t>
                      </a:r>
                      <a:endParaRPr lang="ru-RU" sz="1200" dirty="0">
                        <a:latin typeface="Calibri"/>
                        <a:ea typeface="Times New Roman"/>
                        <a:cs typeface="Times New Roman"/>
                      </a:endParaRPr>
                    </a:p>
                  </a:txBody>
                  <a:tcPr marL="40715" marR="40715" marT="0" marB="0"/>
                </a:tc>
              </a:tr>
              <a:tr h="2132639">
                <a:tc>
                  <a:txBody>
                    <a:bodyPr/>
                    <a:lstStyle/>
                    <a:p>
                      <a:pPr algn="l">
                        <a:lnSpc>
                          <a:spcPct val="115000"/>
                        </a:lnSpc>
                        <a:spcAft>
                          <a:spcPts val="0"/>
                        </a:spcAft>
                      </a:pPr>
                      <a:r>
                        <a:rPr lang="ru-RU" sz="1200">
                          <a:solidFill>
                            <a:srgbClr val="000000"/>
                          </a:solidFill>
                          <a:latin typeface="Times New Roman"/>
                          <a:ea typeface="Times New Roman"/>
                          <a:cs typeface="Times New Roman"/>
                        </a:rPr>
                        <a:t>2.Доля молодежи, задействованной в мероприятиях по вовлечению в творческую деятельность, % (от общего числа молодежи в муниципальном образовании)</a:t>
                      </a:r>
                      <a:endParaRPr lang="ru-RU" sz="1200">
                        <a:latin typeface="Calibri"/>
                        <a:ea typeface="Times New Roman"/>
                        <a:cs typeface="Times New Roman"/>
                      </a:endParaRPr>
                    </a:p>
                  </a:txBody>
                  <a:tcPr marL="40715" marR="40715" marT="0" marB="0"/>
                </a:tc>
                <a:tc>
                  <a:txBody>
                    <a:bodyPr/>
                    <a:lstStyle/>
                    <a:p>
                      <a:pPr algn="ctr">
                        <a:lnSpc>
                          <a:spcPct val="115000"/>
                        </a:lnSpc>
                        <a:spcAft>
                          <a:spcPts val="0"/>
                        </a:spcAft>
                      </a:pPr>
                      <a:r>
                        <a:rPr lang="ru-RU" sz="1200">
                          <a:latin typeface="Times New Roman"/>
                          <a:ea typeface="Times New Roman"/>
                          <a:cs typeface="Times New Roman"/>
                        </a:rPr>
                        <a:t>-</a:t>
                      </a:r>
                      <a:endParaRPr lang="ru-RU" sz="1200">
                        <a:latin typeface="Calibri"/>
                        <a:ea typeface="Times New Roman"/>
                        <a:cs typeface="Times New Roman"/>
                      </a:endParaRPr>
                    </a:p>
                  </a:txBody>
                  <a:tcPr marL="40715" marR="40715" marT="0" marB="0"/>
                </a:tc>
                <a:tc>
                  <a:txBody>
                    <a:bodyPr/>
                    <a:lstStyle/>
                    <a:p>
                      <a:pPr algn="l">
                        <a:lnSpc>
                          <a:spcPct val="115000"/>
                        </a:lnSpc>
                        <a:spcAft>
                          <a:spcPts val="0"/>
                        </a:spcAft>
                      </a:pPr>
                      <a:r>
                        <a:rPr lang="ru-RU" sz="1200" dirty="0" smtClean="0">
                          <a:latin typeface="Times New Roman"/>
                          <a:ea typeface="Times New Roman"/>
                          <a:cs typeface="Times New Roman"/>
                        </a:rPr>
                        <a:t>План на 2019 год</a:t>
                      </a:r>
                    </a:p>
                    <a:p>
                      <a:pPr algn="l">
                        <a:lnSpc>
                          <a:spcPct val="115000"/>
                        </a:lnSpc>
                        <a:spcAft>
                          <a:spcPts val="0"/>
                        </a:spcAft>
                      </a:pPr>
                      <a:r>
                        <a:rPr lang="ru-RU" sz="1200" dirty="0" smtClean="0">
                          <a:latin typeface="Times New Roman"/>
                          <a:ea typeface="Times New Roman"/>
                          <a:cs typeface="Times New Roman"/>
                        </a:rPr>
                        <a:t>30</a:t>
                      </a:r>
                      <a:r>
                        <a:rPr lang="ru-RU" sz="1200" dirty="0">
                          <a:latin typeface="Times New Roman"/>
                          <a:ea typeface="Times New Roman"/>
                          <a:cs typeface="Times New Roman"/>
                        </a:rPr>
                        <a:t>%</a:t>
                      </a:r>
                      <a:endParaRPr lang="ru-RU" sz="1200" dirty="0">
                        <a:latin typeface="Calibri"/>
                        <a:ea typeface="Times New Roman"/>
                        <a:cs typeface="Times New Roman"/>
                      </a:endParaRPr>
                    </a:p>
                  </a:txBody>
                  <a:tcPr marL="40715" marR="40715" marT="0" marB="0"/>
                </a:tc>
                <a:tc>
                  <a:txBody>
                    <a:bodyPr/>
                    <a:lstStyle/>
                    <a:p>
                      <a:pPr algn="ctr">
                        <a:lnSpc>
                          <a:spcPct val="115000"/>
                        </a:lnSpc>
                        <a:spcAft>
                          <a:spcPts val="0"/>
                        </a:spcAft>
                      </a:pPr>
                      <a:r>
                        <a:rPr lang="ru-RU" sz="1200" dirty="0" smtClean="0">
                          <a:latin typeface="Times New Roman"/>
                          <a:ea typeface="Times New Roman"/>
                          <a:cs typeface="Times New Roman"/>
                        </a:rPr>
                        <a:t>Факт на 2019 год</a:t>
                      </a:r>
                    </a:p>
                    <a:p>
                      <a:pPr algn="ctr">
                        <a:lnSpc>
                          <a:spcPct val="115000"/>
                        </a:lnSpc>
                        <a:spcAft>
                          <a:spcPts val="0"/>
                        </a:spcAft>
                      </a:pPr>
                      <a:r>
                        <a:rPr lang="ru-RU" sz="1200" dirty="0" smtClean="0">
                          <a:latin typeface="Times New Roman"/>
                          <a:ea typeface="Times New Roman"/>
                          <a:cs typeface="Times New Roman"/>
                        </a:rPr>
                        <a:t>55,14</a:t>
                      </a:r>
                      <a:r>
                        <a:rPr lang="ru-RU" sz="1200" dirty="0">
                          <a:latin typeface="Times New Roman"/>
                          <a:ea typeface="Times New Roman"/>
                          <a:cs typeface="Times New Roman"/>
                        </a:rPr>
                        <a:t>%</a:t>
                      </a:r>
                      <a:endParaRPr lang="ru-RU" sz="1200" dirty="0">
                        <a:latin typeface="Calibri"/>
                        <a:ea typeface="Times New Roman"/>
                        <a:cs typeface="Times New Roman"/>
                      </a:endParaRPr>
                    </a:p>
                  </a:txBody>
                  <a:tcPr marL="40715" marR="40715" marT="0" marB="0"/>
                </a:tc>
                <a:tc>
                  <a:txBody>
                    <a:bodyPr/>
                    <a:lstStyle/>
                    <a:p>
                      <a:pPr algn="l">
                        <a:lnSpc>
                          <a:spcPct val="115000"/>
                        </a:lnSpc>
                        <a:spcAft>
                          <a:spcPts val="0"/>
                        </a:spcAft>
                      </a:pPr>
                      <a:r>
                        <a:rPr lang="ru-RU" sz="1200" dirty="0">
                          <a:latin typeface="Times New Roman"/>
                          <a:ea typeface="Times New Roman"/>
                          <a:cs typeface="Times New Roman"/>
                        </a:rPr>
                        <a:t>на 01.01.2018 население в м.р. Безенчукский от 14 до 30 лет - 7049 человек.</a:t>
                      </a:r>
                      <a:endParaRPr lang="ru-RU" sz="1200" dirty="0">
                        <a:latin typeface="Calibri"/>
                        <a:ea typeface="Times New Roman"/>
                        <a:cs typeface="Times New Roman"/>
                      </a:endParaRPr>
                    </a:p>
                    <a:p>
                      <a:pPr algn="l">
                        <a:lnSpc>
                          <a:spcPct val="115000"/>
                        </a:lnSpc>
                        <a:spcAft>
                          <a:spcPts val="0"/>
                        </a:spcAft>
                      </a:pPr>
                      <a:r>
                        <a:rPr lang="ru-RU" sz="1200" dirty="0">
                          <a:latin typeface="Times New Roman"/>
                          <a:ea typeface="Times New Roman"/>
                          <a:cs typeface="Times New Roman"/>
                        </a:rPr>
                        <a:t>30% - 2 </a:t>
                      </a:r>
                      <a:r>
                        <a:rPr lang="ru-RU" sz="1200" dirty="0" smtClean="0">
                          <a:latin typeface="Times New Roman"/>
                          <a:ea typeface="Times New Roman"/>
                          <a:cs typeface="Times New Roman"/>
                        </a:rPr>
                        <a:t>114 человек</a:t>
                      </a:r>
                      <a:endParaRPr lang="ru-RU" sz="1200" dirty="0">
                        <a:latin typeface="Calibri"/>
                        <a:ea typeface="Times New Roman"/>
                        <a:cs typeface="Times New Roman"/>
                      </a:endParaRPr>
                    </a:p>
                  </a:txBody>
                  <a:tcPr marL="40715" marR="40715" marT="0" marB="0"/>
                </a:tc>
                <a:tc>
                  <a:txBody>
                    <a:bodyPr/>
                    <a:lstStyle/>
                    <a:p>
                      <a:pPr algn="l">
                        <a:lnSpc>
                          <a:spcPct val="115000"/>
                        </a:lnSpc>
                        <a:spcAft>
                          <a:spcPts val="0"/>
                        </a:spcAft>
                      </a:pPr>
                      <a:r>
                        <a:rPr lang="ru-RU" sz="1200" dirty="0">
                          <a:latin typeface="Times New Roman"/>
                          <a:ea typeface="Times New Roman"/>
                          <a:cs typeface="Times New Roman"/>
                        </a:rPr>
                        <a:t> </a:t>
                      </a:r>
                      <a:r>
                        <a:rPr lang="ru-RU" sz="1200" dirty="0" smtClean="0">
                          <a:latin typeface="Times New Roman"/>
                          <a:ea typeface="Times New Roman"/>
                          <a:cs typeface="Times New Roman"/>
                        </a:rPr>
                        <a:t>На 01.10.2019 — 3 885 человек (55,14%)</a:t>
                      </a:r>
                      <a:endParaRPr lang="ru-RU" sz="1200" dirty="0">
                        <a:latin typeface="Calibri"/>
                        <a:ea typeface="Times New Roman"/>
                        <a:cs typeface="Times New Roman"/>
                      </a:endParaRPr>
                    </a:p>
                  </a:txBody>
                  <a:tcPr marL="40715" marR="40715" marT="0" marB="0"/>
                </a:tc>
              </a:tr>
            </a:tbl>
          </a:graphicData>
        </a:graphic>
      </p:graphicFrame>
    </p:spTree>
    <p:extLst>
      <p:ext uri="{BB962C8B-B14F-4D97-AF65-F5344CB8AC3E}">
        <p14:creationId xmlns:p14="http://schemas.microsoft.com/office/powerpoint/2010/main" val="19578143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flipV="1">
            <a:off x="468312" y="764702"/>
            <a:ext cx="8424863" cy="360041"/>
          </a:xfrm>
        </p:spPr>
        <p:txBody>
          <a:bodyPr>
            <a:normAutofit/>
          </a:bodyPr>
          <a:lstStyle/>
          <a:p>
            <a:pPr marL="0" lvl="0" indent="0">
              <a:buNone/>
            </a:pPr>
            <a:r>
              <a:rPr lang="ru-RU" sz="800" kern="1200" dirty="0" smtClean="0">
                <a:solidFill>
                  <a:schemeClr val="tx1"/>
                </a:solidFill>
              </a:rPr>
              <a:t>1</a:t>
            </a:r>
            <a:endParaRPr lang="ru-RU" dirty="0"/>
          </a:p>
        </p:txBody>
      </p:sp>
      <p:sp>
        <p:nvSpPr>
          <p:cNvPr id="3" name="Заголовок 2"/>
          <p:cNvSpPr>
            <a:spLocks noGrp="1"/>
          </p:cNvSpPr>
          <p:nvPr>
            <p:ph type="title"/>
          </p:nvPr>
        </p:nvSpPr>
        <p:spPr/>
        <p:txBody>
          <a:bodyPr/>
          <a:lstStyle/>
          <a:p>
            <a:r>
              <a:rPr lang="ru-RU" dirty="0"/>
              <a:t>НАЦИОНАЛЬНЫЙ ПРОЕКТ «Культура»</a:t>
            </a:r>
            <a:br>
              <a:rPr lang="ru-RU" dirty="0"/>
            </a:br>
            <a:r>
              <a:rPr lang="ru-RU" dirty="0"/>
              <a:t>муниципальный район Безенчукский  состав:</a:t>
            </a:r>
            <a:endParaRPr lang="ru-RU" b="0" dirty="0"/>
          </a:p>
        </p:txBody>
      </p:sp>
      <p:graphicFrame>
        <p:nvGraphicFramePr>
          <p:cNvPr id="4" name="Таблица 3"/>
          <p:cNvGraphicFramePr>
            <a:graphicFrameLocks noGrp="1"/>
          </p:cNvGraphicFramePr>
          <p:nvPr>
            <p:extLst>
              <p:ext uri="{D42A27DB-BD31-4B8C-83A1-F6EECF244321}">
                <p14:modId xmlns:p14="http://schemas.microsoft.com/office/powerpoint/2010/main" val="3485071258"/>
              </p:ext>
            </p:extLst>
          </p:nvPr>
        </p:nvGraphicFramePr>
        <p:xfrm>
          <a:off x="251519" y="908720"/>
          <a:ext cx="8640965" cy="5538769"/>
        </p:xfrm>
        <a:graphic>
          <a:graphicData uri="http://schemas.openxmlformats.org/drawingml/2006/table">
            <a:tbl>
              <a:tblPr firstRow="1" bandRow="1">
                <a:tableStyleId>{5940675A-B579-460E-94D1-54222C63F5DA}</a:tableStyleId>
              </a:tblPr>
              <a:tblGrid>
                <a:gridCol w="1041139"/>
                <a:gridCol w="819991"/>
                <a:gridCol w="531752"/>
                <a:gridCol w="531752"/>
                <a:gridCol w="531752"/>
                <a:gridCol w="531752"/>
                <a:gridCol w="531752"/>
                <a:gridCol w="546988"/>
                <a:gridCol w="555275"/>
                <a:gridCol w="1096629"/>
                <a:gridCol w="846830"/>
                <a:gridCol w="1075353"/>
              </a:tblGrid>
              <a:tr h="792088">
                <a:tc gridSpan="12">
                  <a:txBody>
                    <a:bodyPr/>
                    <a:lstStyle/>
                    <a:p>
                      <a:r>
                        <a:rPr lang="ru-RU" sz="1600" b="1" dirty="0" smtClean="0">
                          <a:latin typeface="Times New Roman" panose="02020603050405020304" pitchFamily="18" charset="0"/>
                          <a:cs typeface="Times New Roman" panose="02020603050405020304" pitchFamily="18" charset="0"/>
                        </a:rPr>
                        <a:t>Федеральный проект «Культура»</a:t>
                      </a:r>
                    </a:p>
                    <a:p>
                      <a:pPr marL="0" marR="0" lvl="0" indent="0" algn="l" defTabSz="914400" eaLnBrk="1" fontAlgn="auto" latinLnBrk="0" hangingPunct="1">
                        <a:lnSpc>
                          <a:spcPct val="100000"/>
                        </a:lnSpc>
                        <a:spcBef>
                          <a:spcPts val="0"/>
                        </a:spcBef>
                        <a:spcAft>
                          <a:spcPts val="0"/>
                        </a:spcAft>
                        <a:buClrTx/>
                        <a:buSzTx/>
                        <a:buFontTx/>
                        <a:buNone/>
                        <a:tabLst/>
                        <a:defRPr/>
                      </a:pPr>
                      <a:r>
                        <a:rPr lang="ru-RU" sz="1050" kern="1200" dirty="0" smtClean="0">
                          <a:solidFill>
                            <a:schemeClr val="tx1"/>
                          </a:solidFill>
                          <a:latin typeface="Times New Roman" panose="02020603050405020304" pitchFamily="18" charset="0"/>
                          <a:ea typeface="+mn-ea"/>
                          <a:cs typeface="Times New Roman" panose="02020603050405020304" pitchFamily="18" charset="0"/>
                        </a:rPr>
                        <a:t>1.КУЛЬТУРНАЯ СРЕДА </a:t>
                      </a:r>
                    </a:p>
                    <a:p>
                      <a:pPr marL="0" marR="0" lvl="0" indent="0" algn="l" defTabSz="914400" eaLnBrk="1" fontAlgn="auto" latinLnBrk="0" hangingPunct="1">
                        <a:lnSpc>
                          <a:spcPct val="100000"/>
                        </a:lnSpc>
                        <a:spcBef>
                          <a:spcPts val="0"/>
                        </a:spcBef>
                        <a:spcAft>
                          <a:spcPts val="0"/>
                        </a:spcAft>
                        <a:buClrTx/>
                        <a:buSzTx/>
                        <a:buFontTx/>
                        <a:buNone/>
                        <a:tabLst/>
                        <a:defRPr/>
                      </a:pPr>
                      <a:r>
                        <a:rPr lang="ru-RU" sz="1050" kern="1200" dirty="0" smtClean="0">
                          <a:solidFill>
                            <a:schemeClr val="tx1"/>
                          </a:solidFill>
                          <a:latin typeface="Times New Roman" panose="02020603050405020304" pitchFamily="18" charset="0"/>
                          <a:ea typeface="+mn-ea"/>
                          <a:cs typeface="Times New Roman" panose="02020603050405020304" pitchFamily="18" charset="0"/>
                        </a:rPr>
                        <a:t>2.ТВОРЧЕСКИЕ ЛЮДИ </a:t>
                      </a:r>
                    </a:p>
                    <a:p>
                      <a:pPr marL="0" marR="0" lvl="0" indent="0" algn="l" defTabSz="914400" eaLnBrk="1" fontAlgn="auto" latinLnBrk="0" hangingPunct="1">
                        <a:lnSpc>
                          <a:spcPct val="100000"/>
                        </a:lnSpc>
                        <a:spcBef>
                          <a:spcPts val="0"/>
                        </a:spcBef>
                        <a:spcAft>
                          <a:spcPts val="0"/>
                        </a:spcAft>
                        <a:buClrTx/>
                        <a:buSzTx/>
                        <a:buFontTx/>
                        <a:buNone/>
                        <a:tabLst/>
                        <a:defRPr/>
                      </a:pPr>
                      <a:r>
                        <a:rPr lang="ru-RU" sz="1050" kern="1200" dirty="0" smtClean="0">
                          <a:solidFill>
                            <a:schemeClr val="tx1"/>
                          </a:solidFill>
                          <a:latin typeface="Times New Roman" panose="02020603050405020304" pitchFamily="18" charset="0"/>
                          <a:ea typeface="+mn-ea"/>
                          <a:cs typeface="Times New Roman" panose="02020603050405020304" pitchFamily="18" charset="0"/>
                        </a:rPr>
                        <a:t>3.ЦИФРОВАЯ КУЛЬТУРА</a:t>
                      </a:r>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sz="1600" b="1" dirty="0">
                        <a:latin typeface="Times New Roman" panose="02020603050405020304" pitchFamily="18" charset="0"/>
                        <a:cs typeface="Times New Roman" panose="02020603050405020304" pitchFamily="18" charset="0"/>
                      </a:endParaRPr>
                    </a:p>
                  </a:txBody>
                  <a:tcPr/>
                </a:tc>
                <a:tc hMerge="1">
                  <a:txBody>
                    <a:bodyPr/>
                    <a:lstStyle/>
                    <a:p>
                      <a:endParaRPr lang="ru-RU" sz="1600" b="1" dirty="0">
                        <a:latin typeface="Times New Roman" panose="02020603050405020304" pitchFamily="18" charset="0"/>
                        <a:cs typeface="Times New Roman" panose="02020603050405020304" pitchFamily="18" charset="0"/>
                      </a:endParaRPr>
                    </a:p>
                  </a:txBody>
                  <a:tcPr/>
                </a:tc>
                <a:tc hMerge="1">
                  <a:txBody>
                    <a:bodyPr/>
                    <a:lstStyle/>
                    <a:p>
                      <a:endParaRPr lang="ru-RU" sz="1600" b="1" dirty="0">
                        <a:latin typeface="Times New Roman" panose="02020603050405020304" pitchFamily="18" charset="0"/>
                        <a:cs typeface="Times New Roman" panose="02020603050405020304" pitchFamily="18" charset="0"/>
                      </a:endParaRPr>
                    </a:p>
                  </a:txBody>
                  <a:tcPr/>
                </a:tc>
              </a:tr>
              <a:tr h="948750">
                <a:tc>
                  <a:txBody>
                    <a:bodyPr/>
                    <a:lstStyle/>
                    <a:p>
                      <a:pPr algn="ctr">
                        <a:lnSpc>
                          <a:spcPts val="1200"/>
                        </a:lnSpc>
                        <a:spcAft>
                          <a:spcPts val="0"/>
                        </a:spcAft>
                      </a:pPr>
                      <a:r>
                        <a:rPr lang="ru-RU" sz="1100" b="1" dirty="0" smtClean="0">
                          <a:solidFill>
                            <a:srgbClr val="000000"/>
                          </a:solidFill>
                          <a:effectLst/>
                          <a:latin typeface="+mn-lt"/>
                          <a:ea typeface="Times New Roman"/>
                          <a:cs typeface="Times New Roman"/>
                        </a:rPr>
                        <a:t>Целевой</a:t>
                      </a:r>
                    </a:p>
                    <a:p>
                      <a:pPr algn="ctr">
                        <a:lnSpc>
                          <a:spcPts val="1200"/>
                        </a:lnSpc>
                        <a:spcAft>
                          <a:spcPts val="0"/>
                        </a:spcAft>
                      </a:pPr>
                      <a:r>
                        <a:rPr lang="ru-RU" sz="1100" b="1" dirty="0" smtClean="0">
                          <a:solidFill>
                            <a:srgbClr val="000000"/>
                          </a:solidFill>
                          <a:effectLst/>
                          <a:latin typeface="+mn-lt"/>
                          <a:ea typeface="Times New Roman"/>
                          <a:cs typeface="Times New Roman"/>
                        </a:rPr>
                        <a:t>показатель</a:t>
                      </a:r>
                      <a:endParaRPr lang="ru-RU" sz="1100" b="1" dirty="0">
                        <a:effectLst/>
                        <a:latin typeface="+mn-lt"/>
                        <a:ea typeface="Calibri"/>
                        <a:cs typeface="Times New Roman"/>
                      </a:endParaRPr>
                    </a:p>
                  </a:txBody>
                  <a:tcPr marL="5200" marR="5200" marT="0" marB="0" anchor="ctr"/>
                </a:tc>
                <a:tc>
                  <a:txBody>
                    <a:bodyPr/>
                    <a:lstStyle/>
                    <a:p>
                      <a:pPr algn="ctr">
                        <a:lnSpc>
                          <a:spcPts val="1200"/>
                        </a:lnSpc>
                        <a:spcAft>
                          <a:spcPts val="0"/>
                        </a:spcAft>
                      </a:pPr>
                      <a:r>
                        <a:rPr lang="ru-RU" sz="1100" b="1" dirty="0">
                          <a:solidFill>
                            <a:srgbClr val="000000"/>
                          </a:solidFill>
                          <a:effectLst/>
                          <a:latin typeface="+mn-lt"/>
                          <a:ea typeface="Times New Roman"/>
                          <a:cs typeface="Times New Roman"/>
                        </a:rPr>
                        <a:t>Базовое </a:t>
                      </a:r>
                      <a:r>
                        <a:rPr lang="ru-RU" sz="1100" b="1" dirty="0" smtClean="0">
                          <a:solidFill>
                            <a:srgbClr val="000000"/>
                          </a:solidFill>
                          <a:effectLst/>
                          <a:latin typeface="+mn-lt"/>
                          <a:ea typeface="Times New Roman"/>
                          <a:cs typeface="Times New Roman"/>
                        </a:rPr>
                        <a:t>значение 2018</a:t>
                      </a:r>
                      <a:r>
                        <a:rPr lang="ru-RU" sz="1100" b="1" baseline="0" dirty="0" smtClean="0">
                          <a:solidFill>
                            <a:srgbClr val="000000"/>
                          </a:solidFill>
                          <a:effectLst/>
                          <a:latin typeface="+mn-lt"/>
                          <a:ea typeface="Times New Roman"/>
                          <a:cs typeface="Times New Roman"/>
                        </a:rPr>
                        <a:t> г.</a:t>
                      </a:r>
                      <a:endParaRPr lang="ru-RU" sz="1100" b="1" dirty="0">
                        <a:effectLst/>
                        <a:latin typeface="+mn-lt"/>
                        <a:ea typeface="Calibri"/>
                        <a:cs typeface="Times New Roman"/>
                      </a:endParaRPr>
                    </a:p>
                  </a:txBody>
                  <a:tcPr marL="5200" marR="5200" marT="0" marB="0" anchor="b"/>
                </a:tc>
                <a:tc>
                  <a:txBody>
                    <a:bodyPr/>
                    <a:lstStyle/>
                    <a:p>
                      <a:pPr algn="ctr">
                        <a:lnSpc>
                          <a:spcPct val="115000"/>
                        </a:lnSpc>
                        <a:spcAft>
                          <a:spcPts val="0"/>
                        </a:spcAft>
                      </a:pPr>
                      <a:r>
                        <a:rPr lang="ru-RU" sz="1100" b="1" dirty="0" smtClean="0">
                          <a:solidFill>
                            <a:srgbClr val="000000"/>
                          </a:solidFill>
                          <a:effectLst/>
                          <a:latin typeface="+mn-lt"/>
                          <a:ea typeface="Times New Roman"/>
                          <a:cs typeface="Times New Roman"/>
                        </a:rPr>
                        <a:t>2019 г. </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Факт знач. 2019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2020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2021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2022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2023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2024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Методика подсчета</a:t>
                      </a:r>
                    </a:p>
                    <a:p>
                      <a:pPr algn="ctr">
                        <a:lnSpc>
                          <a:spcPct val="115000"/>
                        </a:lnSpc>
                        <a:spcAft>
                          <a:spcPts val="0"/>
                        </a:spcAft>
                      </a:pPr>
                      <a:r>
                        <a:rPr lang="ru-RU" sz="1100" b="1" dirty="0" smtClean="0">
                          <a:effectLst/>
                          <a:latin typeface="+mn-lt"/>
                          <a:ea typeface="Calibri"/>
                          <a:cs typeface="Times New Roman"/>
                        </a:rPr>
                        <a:t>целевого показателя</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НПА</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Предложения по достижению показателя</a:t>
                      </a:r>
                      <a:endParaRPr lang="ru-RU" sz="1100" b="1" dirty="0">
                        <a:effectLst/>
                        <a:latin typeface="+mn-lt"/>
                        <a:ea typeface="Calibri"/>
                        <a:cs typeface="Times New Roman"/>
                      </a:endParaRPr>
                    </a:p>
                  </a:txBody>
                  <a:tcPr marL="5200" marR="5200" marT="0" marB="0"/>
                </a:tc>
              </a:tr>
              <a:tr h="1219450">
                <a:tc>
                  <a:txBody>
                    <a:bodyPr/>
                    <a:lstStyle/>
                    <a:p>
                      <a:r>
                        <a:rPr lang="ru-RU" sz="1000" b="0" i="0" u="none" strike="noStrike" cap="none" spc="0" baseline="0" dirty="0" smtClean="0">
                          <a:ln>
                            <a:noFill/>
                          </a:ln>
                          <a:solidFill>
                            <a:schemeClr val="tx1"/>
                          </a:solidFill>
                          <a:effectLst/>
                          <a:uFillTx/>
                          <a:latin typeface="+mn-lt"/>
                          <a:ea typeface="+mn-ea"/>
                          <a:cs typeface="+mn-cs"/>
                          <a:sym typeface="Arial"/>
                        </a:rPr>
                        <a:t>1.Количество посещений общедоступных (публичных) библиотек</a:t>
                      </a:r>
                      <a:endParaRPr lang="ru-RU" dirty="0"/>
                    </a:p>
                  </a:txBody>
                  <a:tcPr/>
                </a:tc>
                <a:tc>
                  <a:txBody>
                    <a:bodyPr/>
                    <a:lstStyle/>
                    <a:p>
                      <a:pPr algn="ctr">
                        <a:lnSpc>
                          <a:spcPct val="115000"/>
                        </a:lnSpc>
                        <a:spcAft>
                          <a:spcPts val="1000"/>
                        </a:spcAft>
                      </a:pPr>
                      <a:r>
                        <a:rPr lang="ru-RU" sz="1200" dirty="0">
                          <a:effectLst/>
                          <a:latin typeface="Times New Roman"/>
                          <a:ea typeface="Times New Roman"/>
                          <a:cs typeface="Calibri"/>
                        </a:rPr>
                        <a:t>140,67</a:t>
                      </a:r>
                      <a:endParaRPr lang="ru-RU" sz="1100" dirty="0">
                        <a:effectLst/>
                        <a:latin typeface="Calibri"/>
                        <a:ea typeface="Times New Roman"/>
                        <a:cs typeface="Calibri"/>
                      </a:endParaRPr>
                    </a:p>
                    <a:p>
                      <a:pPr algn="ctr">
                        <a:lnSpc>
                          <a:spcPct val="115000"/>
                        </a:lnSpc>
                        <a:spcAft>
                          <a:spcPts val="1000"/>
                        </a:spcAft>
                      </a:pPr>
                      <a:r>
                        <a:rPr lang="ru-RU" sz="1200" dirty="0">
                          <a:effectLst/>
                          <a:latin typeface="Times New Roman"/>
                          <a:ea typeface="Times New Roman"/>
                          <a:cs typeface="Calibri"/>
                        </a:rPr>
                        <a:t> </a:t>
                      </a:r>
                      <a:endParaRPr lang="ru-RU" sz="1100" dirty="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a:effectLst/>
                          <a:latin typeface="Times New Roman"/>
                          <a:ea typeface="Times New Roman"/>
                          <a:cs typeface="Calibri"/>
                        </a:rPr>
                        <a:t>142,08</a:t>
                      </a:r>
                      <a:endParaRPr lang="ru-RU" sz="110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dirty="0" smtClean="0">
                          <a:solidFill>
                            <a:srgbClr val="0D0D0D"/>
                          </a:solidFill>
                          <a:effectLst/>
                          <a:latin typeface="Times New Roman"/>
                          <a:ea typeface="Times New Roman"/>
                          <a:cs typeface="Calibri"/>
                        </a:rPr>
                        <a:t>151,3</a:t>
                      </a:r>
                      <a:endParaRPr lang="ru-RU" sz="1100" dirty="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a:effectLst/>
                          <a:latin typeface="Times New Roman"/>
                          <a:ea typeface="Times New Roman"/>
                          <a:cs typeface="Calibri"/>
                        </a:rPr>
                        <a:t>143,48</a:t>
                      </a:r>
                      <a:endParaRPr lang="ru-RU" sz="110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a:effectLst/>
                          <a:latin typeface="Times New Roman"/>
                          <a:ea typeface="Times New Roman"/>
                          <a:cs typeface="Calibri"/>
                        </a:rPr>
                        <a:t>146,30</a:t>
                      </a:r>
                      <a:endParaRPr lang="ru-RU" sz="110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a:effectLst/>
                          <a:latin typeface="Times New Roman"/>
                          <a:ea typeface="Times New Roman"/>
                          <a:cs typeface="Calibri"/>
                        </a:rPr>
                        <a:t>149,11</a:t>
                      </a:r>
                      <a:endParaRPr lang="ru-RU" sz="110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a:effectLst/>
                          <a:latin typeface="Times New Roman"/>
                          <a:ea typeface="Times New Roman"/>
                          <a:cs typeface="Calibri"/>
                        </a:rPr>
                        <a:t>151,92</a:t>
                      </a:r>
                      <a:endParaRPr lang="ru-RU" sz="110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a:effectLst/>
                          <a:latin typeface="Times New Roman"/>
                          <a:ea typeface="Times New Roman"/>
                          <a:cs typeface="Calibri"/>
                        </a:rPr>
                        <a:t>157,55</a:t>
                      </a:r>
                      <a:endParaRPr lang="ru-RU" sz="1100">
                        <a:effectLst/>
                        <a:latin typeface="Calibri"/>
                        <a:ea typeface="Times New Roman"/>
                        <a:cs typeface="Calibri"/>
                      </a:endParaRPr>
                    </a:p>
                  </a:txBody>
                  <a:tcPr marL="68580" marR="68580" marT="0" marB="0"/>
                </a:tc>
                <a:tc rowSpan="3">
                  <a:txBody>
                    <a:bodyPr/>
                    <a:lstStyle/>
                    <a:p>
                      <a:pPr marL="0" marR="0" indent="0" algn="ctr" defTabSz="914400" eaLnBrk="1" fontAlgn="auto" latinLnBrk="0" hangingPunct="1">
                        <a:lnSpc>
                          <a:spcPct val="115000"/>
                        </a:lnSpc>
                        <a:spcBef>
                          <a:spcPts val="0"/>
                        </a:spcBef>
                        <a:spcAft>
                          <a:spcPts val="1000"/>
                        </a:spcAft>
                        <a:buClrTx/>
                        <a:buSzTx/>
                        <a:buFontTx/>
                        <a:buNone/>
                        <a:tabLst/>
                        <a:defRPr/>
                      </a:pPr>
                      <a:r>
                        <a:rPr lang="ru-RU" sz="1000" b="0" i="0" u="none" strike="noStrike" cap="none" spc="0" baseline="0" dirty="0" smtClean="0">
                          <a:ln>
                            <a:noFill/>
                          </a:ln>
                          <a:solidFill>
                            <a:schemeClr val="tx1"/>
                          </a:solidFill>
                          <a:effectLst/>
                          <a:uFillTx/>
                          <a:latin typeface="+mn-lt"/>
                          <a:ea typeface="+mn-ea"/>
                          <a:cs typeface="+mn-cs"/>
                          <a:sym typeface="Arial"/>
                        </a:rPr>
                        <a:t>Методические  рекомендации по заполнению федеральных форм статистического наблюдения 7-нк муниципальными учреждениями культурно-досугового типа самарской области в системе </a:t>
                      </a:r>
                      <a:br>
                        <a:rPr lang="ru-RU" sz="1000" b="0" i="0" u="none" strike="noStrike" cap="none" spc="0" baseline="0" dirty="0" smtClean="0">
                          <a:ln>
                            <a:noFill/>
                          </a:ln>
                          <a:solidFill>
                            <a:schemeClr val="tx1"/>
                          </a:solidFill>
                          <a:effectLst/>
                          <a:uFillTx/>
                          <a:latin typeface="+mn-lt"/>
                          <a:ea typeface="+mn-ea"/>
                          <a:cs typeface="+mn-cs"/>
                          <a:sym typeface="Arial"/>
                        </a:rPr>
                      </a:br>
                      <a:r>
                        <a:rPr lang="ru-RU" sz="1000" b="0" i="0" u="none" strike="noStrike" cap="none" spc="0" baseline="0" dirty="0" smtClean="0">
                          <a:ln>
                            <a:noFill/>
                          </a:ln>
                          <a:solidFill>
                            <a:schemeClr val="tx1"/>
                          </a:solidFill>
                          <a:effectLst/>
                          <a:uFillTx/>
                          <a:latin typeface="+mn-lt"/>
                          <a:ea typeface="+mn-ea"/>
                          <a:cs typeface="+mn-cs"/>
                          <a:sym typeface="Arial"/>
                        </a:rPr>
                        <a:t>АИС «статистика»</a:t>
                      </a:r>
                    </a:p>
                    <a:p>
                      <a:pPr algn="ctr">
                        <a:lnSpc>
                          <a:spcPct val="115000"/>
                        </a:lnSpc>
                        <a:spcAft>
                          <a:spcPts val="1000"/>
                        </a:spcAft>
                      </a:pPr>
                      <a:endParaRPr lang="ru-RU" sz="1100" dirty="0">
                        <a:effectLst/>
                        <a:latin typeface="Calibri"/>
                        <a:ea typeface="Times New Roman"/>
                        <a:cs typeface="Calibri"/>
                      </a:endParaRPr>
                    </a:p>
                  </a:txBody>
                  <a:tcPr marL="68580" marR="68580" marT="0" marB="0"/>
                </a:tc>
                <a:tc rowSpan="3">
                  <a:txBody>
                    <a:bodyPr/>
                    <a:lstStyle/>
                    <a:p>
                      <a:r>
                        <a:rPr lang="ru-RU" sz="1000" b="0" i="0" u="none" strike="noStrike" cap="none" spc="0" baseline="0" dirty="0" smtClean="0">
                          <a:ln>
                            <a:noFill/>
                          </a:ln>
                          <a:solidFill>
                            <a:schemeClr val="tx1"/>
                          </a:solidFill>
                          <a:effectLst/>
                          <a:uFillTx/>
                          <a:latin typeface="+mn-lt"/>
                          <a:ea typeface="+mn-ea"/>
                          <a:cs typeface="+mn-cs"/>
                          <a:sym typeface="Arial"/>
                        </a:rPr>
                        <a:t>Распоряжение министра культуры </a:t>
                      </a:r>
                      <a:br>
                        <a:rPr lang="ru-RU" sz="1000" b="0" i="0" u="none" strike="noStrike" cap="none" spc="0" baseline="0" dirty="0" smtClean="0">
                          <a:ln>
                            <a:noFill/>
                          </a:ln>
                          <a:solidFill>
                            <a:schemeClr val="tx1"/>
                          </a:solidFill>
                          <a:effectLst/>
                          <a:uFillTx/>
                          <a:latin typeface="+mn-lt"/>
                          <a:ea typeface="+mn-ea"/>
                          <a:cs typeface="+mn-cs"/>
                          <a:sym typeface="Arial"/>
                        </a:rPr>
                      </a:br>
                      <a:r>
                        <a:rPr lang="ru-RU" sz="1000" b="0" i="0" u="none" strike="noStrike" cap="none" spc="0" baseline="0" dirty="0" smtClean="0">
                          <a:ln>
                            <a:noFill/>
                          </a:ln>
                          <a:solidFill>
                            <a:schemeClr val="tx1"/>
                          </a:solidFill>
                          <a:effectLst/>
                          <a:uFillTx/>
                          <a:latin typeface="+mn-lt"/>
                          <a:ea typeface="+mn-ea"/>
                          <a:cs typeface="+mn-cs"/>
                          <a:sym typeface="Arial"/>
                        </a:rPr>
                        <a:t>Самарской области</a:t>
                      </a:r>
                    </a:p>
                    <a:p>
                      <a:r>
                        <a:rPr lang="ru-RU" sz="1000" b="0" i="0" u="none" strike="noStrike" cap="none" spc="0" baseline="0" dirty="0" smtClean="0">
                          <a:ln>
                            <a:noFill/>
                          </a:ln>
                          <a:solidFill>
                            <a:schemeClr val="tx1"/>
                          </a:solidFill>
                          <a:effectLst/>
                          <a:uFillTx/>
                          <a:latin typeface="+mn-lt"/>
                          <a:ea typeface="+mn-ea"/>
                          <a:cs typeface="+mn-cs"/>
                          <a:sym typeface="Arial"/>
                        </a:rPr>
                        <a:t>от «29» декабря 2018 г. № 475</a:t>
                      </a:r>
                      <a:endParaRPr lang="ru-RU" dirty="0"/>
                    </a:p>
                  </a:txBody>
                  <a:tcPr/>
                </a:tc>
                <a:tc rowSpan="3">
                  <a:txBody>
                    <a:bodyPr/>
                    <a:lstStyle/>
                    <a:p>
                      <a:endParaRPr lang="ru-RU" sz="1000" b="0" i="0" u="none" strike="noStrike" cap="none" spc="0" baseline="0" dirty="0" smtClean="0">
                        <a:ln>
                          <a:noFill/>
                        </a:ln>
                        <a:solidFill>
                          <a:schemeClr val="tx1"/>
                        </a:solidFill>
                        <a:effectLst/>
                        <a:uFillTx/>
                        <a:latin typeface="+mn-lt"/>
                        <a:ea typeface="+mn-ea"/>
                        <a:cs typeface="+mn-cs"/>
                        <a:sym typeface="Arial"/>
                      </a:endParaRPr>
                    </a:p>
                  </a:txBody>
                  <a:tcPr/>
                </a:tc>
              </a:tr>
              <a:tr h="1540358">
                <a:tc>
                  <a:txBody>
                    <a:bodyPr/>
                    <a:lstStyle/>
                    <a:p>
                      <a:r>
                        <a:rPr lang="ru-RU" sz="1000" b="0" i="0" u="none" strike="noStrike" cap="none" spc="0" baseline="0" dirty="0" smtClean="0">
                          <a:ln>
                            <a:noFill/>
                          </a:ln>
                          <a:solidFill>
                            <a:schemeClr val="tx1"/>
                          </a:solidFill>
                          <a:effectLst/>
                          <a:uFillTx/>
                          <a:latin typeface="+mn-lt"/>
                          <a:ea typeface="+mn-ea"/>
                          <a:cs typeface="+mn-cs"/>
                          <a:sym typeface="Arial"/>
                        </a:rPr>
                        <a:t>2.Количество посещений культурно-массовых мероприятий клубов и домов культур</a:t>
                      </a:r>
                      <a:endParaRPr lang="ru-RU" dirty="0"/>
                    </a:p>
                  </a:txBody>
                  <a:tcPr/>
                </a:tc>
                <a:tc>
                  <a:txBody>
                    <a:bodyPr/>
                    <a:lstStyle/>
                    <a:p>
                      <a:pPr algn="ctr">
                        <a:lnSpc>
                          <a:spcPct val="150000"/>
                        </a:lnSpc>
                        <a:spcAft>
                          <a:spcPts val="1000"/>
                        </a:spcAft>
                      </a:pPr>
                      <a:r>
                        <a:rPr lang="ru-RU" sz="1200">
                          <a:effectLst/>
                          <a:latin typeface="Times New Roman"/>
                          <a:ea typeface="Times New Roman"/>
                          <a:cs typeface="Calibri"/>
                        </a:rPr>
                        <a:t>115,61</a:t>
                      </a:r>
                      <a:endParaRPr lang="ru-RU" sz="1100">
                        <a:effectLst/>
                        <a:latin typeface="Calibri"/>
                        <a:ea typeface="Times New Roman"/>
                        <a:cs typeface="Calibri"/>
                      </a:endParaRPr>
                    </a:p>
                  </a:txBody>
                  <a:tcPr marL="68580" marR="68580" marT="0" marB="0"/>
                </a:tc>
                <a:tc>
                  <a:txBody>
                    <a:bodyPr/>
                    <a:lstStyle/>
                    <a:p>
                      <a:pPr algn="ctr">
                        <a:lnSpc>
                          <a:spcPct val="150000"/>
                        </a:lnSpc>
                        <a:spcAft>
                          <a:spcPts val="1000"/>
                        </a:spcAft>
                      </a:pPr>
                      <a:r>
                        <a:rPr lang="ru-RU" sz="1200">
                          <a:effectLst/>
                          <a:latin typeface="Times New Roman"/>
                          <a:ea typeface="Times New Roman"/>
                          <a:cs typeface="Calibri"/>
                        </a:rPr>
                        <a:t>121,39</a:t>
                      </a:r>
                      <a:endParaRPr lang="ru-RU" sz="1100">
                        <a:effectLst/>
                        <a:latin typeface="Calibri"/>
                        <a:ea typeface="Times New Roman"/>
                        <a:cs typeface="Calibri"/>
                      </a:endParaRPr>
                    </a:p>
                    <a:p>
                      <a:pPr algn="ctr">
                        <a:lnSpc>
                          <a:spcPct val="150000"/>
                        </a:lnSpc>
                        <a:spcAft>
                          <a:spcPts val="1000"/>
                        </a:spcAft>
                      </a:pPr>
                      <a:r>
                        <a:rPr lang="ru-RU" sz="1200">
                          <a:effectLst/>
                          <a:latin typeface="Times New Roman"/>
                          <a:ea typeface="Times New Roman"/>
                          <a:cs typeface="Calibri"/>
                        </a:rPr>
                        <a:t> </a:t>
                      </a:r>
                      <a:endParaRPr lang="ru-RU" sz="1100">
                        <a:effectLst/>
                        <a:latin typeface="Calibri"/>
                        <a:ea typeface="Times New Roman"/>
                        <a:cs typeface="Calibri"/>
                      </a:endParaRPr>
                    </a:p>
                  </a:txBody>
                  <a:tcPr marL="68580" marR="68580" marT="0" marB="0"/>
                </a:tc>
                <a:tc>
                  <a:txBody>
                    <a:bodyPr/>
                    <a:lstStyle/>
                    <a:p>
                      <a:pPr algn="ctr">
                        <a:lnSpc>
                          <a:spcPct val="150000"/>
                        </a:lnSpc>
                        <a:spcAft>
                          <a:spcPts val="1000"/>
                        </a:spcAft>
                      </a:pPr>
                      <a:r>
                        <a:rPr lang="ru-RU" sz="1200" dirty="0" smtClean="0">
                          <a:solidFill>
                            <a:srgbClr val="0D0D0D"/>
                          </a:solidFill>
                          <a:effectLst/>
                          <a:latin typeface="Times New Roman"/>
                          <a:ea typeface="Times New Roman"/>
                          <a:cs typeface="Calibri"/>
                        </a:rPr>
                        <a:t>121,5</a:t>
                      </a:r>
                      <a:endParaRPr lang="ru-RU" sz="1100" dirty="0">
                        <a:effectLst/>
                        <a:latin typeface="Calibri"/>
                        <a:ea typeface="Times New Roman"/>
                        <a:cs typeface="Calibri"/>
                      </a:endParaRPr>
                    </a:p>
                  </a:txBody>
                  <a:tcPr marL="68580" marR="68580" marT="0" marB="0"/>
                </a:tc>
                <a:tc>
                  <a:txBody>
                    <a:bodyPr/>
                    <a:lstStyle/>
                    <a:p>
                      <a:pPr algn="ctr">
                        <a:lnSpc>
                          <a:spcPct val="150000"/>
                        </a:lnSpc>
                        <a:spcAft>
                          <a:spcPts val="1000"/>
                        </a:spcAft>
                      </a:pPr>
                      <a:r>
                        <a:rPr lang="ru-RU" sz="1200" dirty="0">
                          <a:effectLst/>
                          <a:latin typeface="Times New Roman"/>
                          <a:ea typeface="Times New Roman"/>
                          <a:cs typeface="Calibri"/>
                        </a:rPr>
                        <a:t>127,17</a:t>
                      </a:r>
                      <a:endParaRPr lang="ru-RU" sz="1100" dirty="0">
                        <a:effectLst/>
                        <a:latin typeface="Calibri"/>
                        <a:ea typeface="Times New Roman"/>
                        <a:cs typeface="Calibri"/>
                      </a:endParaRPr>
                    </a:p>
                  </a:txBody>
                  <a:tcPr marL="68580" marR="68580" marT="0" marB="0"/>
                </a:tc>
                <a:tc>
                  <a:txBody>
                    <a:bodyPr/>
                    <a:lstStyle/>
                    <a:p>
                      <a:pPr algn="ctr">
                        <a:lnSpc>
                          <a:spcPct val="150000"/>
                        </a:lnSpc>
                        <a:spcAft>
                          <a:spcPts val="1000"/>
                        </a:spcAft>
                      </a:pPr>
                      <a:r>
                        <a:rPr lang="ru-RU" sz="1200" dirty="0">
                          <a:effectLst/>
                          <a:latin typeface="Times New Roman"/>
                          <a:ea typeface="Times New Roman"/>
                          <a:cs typeface="Calibri"/>
                        </a:rPr>
                        <a:t>132,95</a:t>
                      </a:r>
                      <a:endParaRPr lang="ru-RU" sz="1100" dirty="0">
                        <a:effectLst/>
                        <a:latin typeface="Calibri"/>
                        <a:ea typeface="Times New Roman"/>
                        <a:cs typeface="Calibri"/>
                      </a:endParaRPr>
                    </a:p>
                  </a:txBody>
                  <a:tcPr marL="68580" marR="68580" marT="0" marB="0"/>
                </a:tc>
                <a:tc>
                  <a:txBody>
                    <a:bodyPr/>
                    <a:lstStyle/>
                    <a:p>
                      <a:pPr algn="ctr">
                        <a:lnSpc>
                          <a:spcPct val="150000"/>
                        </a:lnSpc>
                        <a:spcAft>
                          <a:spcPts val="1000"/>
                        </a:spcAft>
                      </a:pPr>
                      <a:r>
                        <a:rPr lang="ru-RU" sz="1200" dirty="0">
                          <a:effectLst/>
                          <a:latin typeface="Times New Roman"/>
                          <a:ea typeface="Times New Roman"/>
                          <a:cs typeface="Calibri"/>
                        </a:rPr>
                        <a:t>138,73</a:t>
                      </a:r>
                      <a:endParaRPr lang="ru-RU" sz="1100" dirty="0">
                        <a:effectLst/>
                        <a:latin typeface="Calibri"/>
                        <a:ea typeface="Times New Roman"/>
                        <a:cs typeface="Calibri"/>
                      </a:endParaRPr>
                    </a:p>
                  </a:txBody>
                  <a:tcPr marL="68580" marR="68580" marT="0" marB="0"/>
                </a:tc>
                <a:tc>
                  <a:txBody>
                    <a:bodyPr/>
                    <a:lstStyle/>
                    <a:p>
                      <a:pPr algn="ctr">
                        <a:lnSpc>
                          <a:spcPct val="150000"/>
                        </a:lnSpc>
                        <a:spcAft>
                          <a:spcPts val="1000"/>
                        </a:spcAft>
                      </a:pPr>
                      <a:r>
                        <a:rPr lang="ru-RU" sz="1200" dirty="0">
                          <a:effectLst/>
                          <a:latin typeface="Times New Roman"/>
                          <a:ea typeface="Times New Roman"/>
                          <a:cs typeface="Calibri"/>
                        </a:rPr>
                        <a:t>144,51</a:t>
                      </a:r>
                      <a:endParaRPr lang="ru-RU" sz="1100" dirty="0">
                        <a:effectLst/>
                        <a:latin typeface="Calibri"/>
                        <a:ea typeface="Times New Roman"/>
                        <a:cs typeface="Calibri"/>
                      </a:endParaRPr>
                    </a:p>
                  </a:txBody>
                  <a:tcPr marL="68580" marR="68580" marT="0" marB="0"/>
                </a:tc>
                <a:tc>
                  <a:txBody>
                    <a:bodyPr/>
                    <a:lstStyle/>
                    <a:p>
                      <a:pPr algn="ctr">
                        <a:lnSpc>
                          <a:spcPct val="150000"/>
                        </a:lnSpc>
                        <a:spcAft>
                          <a:spcPts val="1000"/>
                        </a:spcAft>
                      </a:pPr>
                      <a:r>
                        <a:rPr lang="ru-RU" sz="1200">
                          <a:effectLst/>
                          <a:latin typeface="Times New Roman"/>
                          <a:ea typeface="Times New Roman"/>
                          <a:cs typeface="Calibri"/>
                        </a:rPr>
                        <a:t>150,29</a:t>
                      </a:r>
                      <a:endParaRPr lang="ru-RU" sz="1100">
                        <a:effectLst/>
                        <a:latin typeface="Calibri"/>
                        <a:ea typeface="Times New Roman"/>
                        <a:cs typeface="Calibri"/>
                      </a:endParaRPr>
                    </a:p>
                  </a:txBody>
                  <a:tcPr marL="68580" marR="68580" marT="0" marB="0"/>
                </a:tc>
                <a:tc vMerge="1">
                  <a:txBody>
                    <a:bodyPr/>
                    <a:lstStyle/>
                    <a:p>
                      <a:pPr algn="ctr">
                        <a:lnSpc>
                          <a:spcPct val="150000"/>
                        </a:lnSpc>
                        <a:spcAft>
                          <a:spcPts val="1000"/>
                        </a:spcAft>
                      </a:pPr>
                      <a:endParaRPr lang="ru-RU" sz="1100" dirty="0">
                        <a:effectLst/>
                        <a:latin typeface="Calibri"/>
                        <a:ea typeface="Times New Roman"/>
                        <a:cs typeface="Calibri"/>
                      </a:endParaRPr>
                    </a:p>
                  </a:txBody>
                  <a:tcPr marL="68580" marR="68580" marT="0" marB="0"/>
                </a:tc>
                <a:tc vMerge="1">
                  <a:txBody>
                    <a:bodyPr/>
                    <a:lstStyle/>
                    <a:p>
                      <a:endParaRPr lang="ru-RU" dirty="0"/>
                    </a:p>
                  </a:txBody>
                  <a:tcPr/>
                </a:tc>
                <a:tc vMerge="1">
                  <a:txBody>
                    <a:bodyPr/>
                    <a:lstStyle/>
                    <a:p>
                      <a:endParaRPr lang="ru-RU" dirty="0"/>
                    </a:p>
                  </a:txBody>
                  <a:tcPr/>
                </a:tc>
              </a:tr>
              <a:tr h="1014871">
                <a:tc>
                  <a:txBody>
                    <a:bodyPr/>
                    <a:lstStyle/>
                    <a:p>
                      <a:pPr>
                        <a:lnSpc>
                          <a:spcPct val="115000"/>
                        </a:lnSpc>
                        <a:spcAft>
                          <a:spcPts val="1000"/>
                        </a:spcAft>
                      </a:pPr>
                      <a:r>
                        <a:rPr lang="ru-RU" sz="1100" dirty="0">
                          <a:effectLst/>
                          <a:latin typeface="Times New Roman"/>
                          <a:ea typeface="Times New Roman"/>
                          <a:cs typeface="Calibri"/>
                        </a:rPr>
                        <a:t>3.Количество участников клубных формирований                                      </a:t>
                      </a:r>
                      <a:endParaRPr lang="ru-RU" sz="1100" dirty="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a:effectLst/>
                          <a:latin typeface="Times New Roman"/>
                          <a:ea typeface="Times New Roman"/>
                          <a:cs typeface="Calibri"/>
                        </a:rPr>
                        <a:t>3,28</a:t>
                      </a:r>
                      <a:endParaRPr lang="ru-RU" sz="110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a:effectLst/>
                          <a:latin typeface="Times New Roman"/>
                          <a:ea typeface="Times New Roman"/>
                          <a:cs typeface="Calibri"/>
                        </a:rPr>
                        <a:t>3,31</a:t>
                      </a:r>
                      <a:endParaRPr lang="ru-RU" sz="110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dirty="0" smtClean="0">
                          <a:effectLst/>
                          <a:latin typeface="Times New Roman"/>
                          <a:ea typeface="Times New Roman"/>
                          <a:cs typeface="Calibri"/>
                        </a:rPr>
                        <a:t>3,31</a:t>
                      </a:r>
                      <a:endParaRPr lang="ru-RU" sz="1100" dirty="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a:effectLst/>
                          <a:latin typeface="Times New Roman"/>
                          <a:ea typeface="Times New Roman"/>
                          <a:cs typeface="Calibri"/>
                        </a:rPr>
                        <a:t>3,35</a:t>
                      </a:r>
                      <a:endParaRPr lang="ru-RU" sz="110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a:effectLst/>
                          <a:latin typeface="Times New Roman"/>
                          <a:ea typeface="Times New Roman"/>
                          <a:cs typeface="Calibri"/>
                        </a:rPr>
                        <a:t>3,38</a:t>
                      </a:r>
                      <a:endParaRPr lang="ru-RU" sz="110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a:effectLst/>
                          <a:latin typeface="Times New Roman"/>
                          <a:ea typeface="Times New Roman"/>
                          <a:cs typeface="Calibri"/>
                        </a:rPr>
                        <a:t>3,41</a:t>
                      </a:r>
                      <a:endParaRPr lang="ru-RU" sz="110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dirty="0">
                          <a:effectLst/>
                          <a:latin typeface="Times New Roman"/>
                          <a:ea typeface="Times New Roman"/>
                          <a:cs typeface="Calibri"/>
                        </a:rPr>
                        <a:t>3,45</a:t>
                      </a:r>
                      <a:endParaRPr lang="ru-RU" sz="1100" dirty="0">
                        <a:effectLst/>
                        <a:latin typeface="Calibri"/>
                        <a:ea typeface="Times New Roman"/>
                        <a:cs typeface="Calibri"/>
                      </a:endParaRPr>
                    </a:p>
                  </a:txBody>
                  <a:tcPr marL="68580" marR="68580" marT="0" marB="0"/>
                </a:tc>
                <a:tc>
                  <a:txBody>
                    <a:bodyPr/>
                    <a:lstStyle/>
                    <a:p>
                      <a:pPr algn="ctr">
                        <a:lnSpc>
                          <a:spcPct val="115000"/>
                        </a:lnSpc>
                        <a:spcAft>
                          <a:spcPts val="1000"/>
                        </a:spcAft>
                      </a:pPr>
                      <a:r>
                        <a:rPr lang="ru-RU" sz="1200" dirty="0">
                          <a:effectLst/>
                          <a:latin typeface="Times New Roman"/>
                          <a:ea typeface="Times New Roman"/>
                          <a:cs typeface="Calibri"/>
                        </a:rPr>
                        <a:t>3,48</a:t>
                      </a:r>
                      <a:endParaRPr lang="ru-RU" sz="1100" dirty="0">
                        <a:effectLst/>
                        <a:latin typeface="Calibri"/>
                        <a:ea typeface="Times New Roman"/>
                        <a:cs typeface="Calibri"/>
                      </a:endParaRPr>
                    </a:p>
                  </a:txBody>
                  <a:tcPr marL="68580" marR="68580" marT="0" marB="0"/>
                </a:tc>
                <a:tc vMerge="1">
                  <a:txBody>
                    <a:bodyPr/>
                    <a:lstStyle/>
                    <a:p>
                      <a:pPr algn="ctr">
                        <a:lnSpc>
                          <a:spcPct val="115000"/>
                        </a:lnSpc>
                        <a:spcAft>
                          <a:spcPts val="1000"/>
                        </a:spcAft>
                      </a:pPr>
                      <a:endParaRPr lang="ru-RU" sz="1100" dirty="0">
                        <a:effectLst/>
                        <a:latin typeface="Calibri"/>
                        <a:ea typeface="Times New Roman"/>
                        <a:cs typeface="Calibri"/>
                      </a:endParaRPr>
                    </a:p>
                  </a:txBody>
                  <a:tcPr marL="68580" marR="68580" marT="0" marB="0"/>
                </a:tc>
                <a:tc vMerge="1">
                  <a:txBody>
                    <a:bodyPr/>
                    <a:lstStyle/>
                    <a:p>
                      <a:endParaRPr lang="ru-RU" dirty="0"/>
                    </a:p>
                  </a:txBody>
                  <a:tcPr/>
                </a:tc>
                <a:tc vMerge="1">
                  <a:txBody>
                    <a:bodyPr/>
                    <a:lstStyle/>
                    <a:p>
                      <a:endParaRPr lang="ru-RU" dirty="0"/>
                    </a:p>
                  </a:txBody>
                  <a:tcPr/>
                </a:tc>
              </a:tr>
            </a:tbl>
          </a:graphicData>
        </a:graphic>
      </p:graphicFrame>
    </p:spTree>
    <p:extLst>
      <p:ext uri="{BB962C8B-B14F-4D97-AF65-F5344CB8AC3E}">
        <p14:creationId xmlns:p14="http://schemas.microsoft.com/office/powerpoint/2010/main" val="60527837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a:t>НАЦИОНАЛЬНЫЙ ПРОЕКТ «Культура»</a:t>
            </a:r>
            <a:br>
              <a:rPr lang="ru-RU" dirty="0"/>
            </a:br>
            <a:r>
              <a:rPr lang="ru-RU" dirty="0"/>
              <a:t>муниципальный район Безенчукский  состав:</a:t>
            </a:r>
          </a:p>
        </p:txBody>
      </p:sp>
      <p:graphicFrame>
        <p:nvGraphicFramePr>
          <p:cNvPr id="4" name="Таблица 3"/>
          <p:cNvGraphicFramePr>
            <a:graphicFrameLocks noGrp="1"/>
          </p:cNvGraphicFramePr>
          <p:nvPr>
            <p:extLst>
              <p:ext uri="{D42A27DB-BD31-4B8C-83A1-F6EECF244321}">
                <p14:modId xmlns:p14="http://schemas.microsoft.com/office/powerpoint/2010/main" val="1171815965"/>
              </p:ext>
            </p:extLst>
          </p:nvPr>
        </p:nvGraphicFramePr>
        <p:xfrm>
          <a:off x="323528" y="1052735"/>
          <a:ext cx="8496945" cy="4536506"/>
        </p:xfrm>
        <a:graphic>
          <a:graphicData uri="http://schemas.openxmlformats.org/drawingml/2006/table">
            <a:tbl>
              <a:tblPr firstRow="1" bandRow="1">
                <a:tableStyleId>{5940675A-B579-460E-94D1-54222C63F5DA}</a:tableStyleId>
              </a:tblPr>
              <a:tblGrid>
                <a:gridCol w="2832315"/>
                <a:gridCol w="2832315"/>
                <a:gridCol w="2832315"/>
              </a:tblGrid>
              <a:tr h="328734">
                <a:tc gridSpan="3">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400" b="1" dirty="0" smtClean="0">
                          <a:latin typeface="Times New Roman" panose="02020603050405020304" pitchFamily="18" charset="0"/>
                          <a:cs typeface="Times New Roman" panose="02020603050405020304" pitchFamily="18" charset="0"/>
                        </a:rPr>
                        <a:t>Федеральный проект «Культура»</a:t>
                      </a:r>
                    </a:p>
                  </a:txBody>
                  <a:tcPr/>
                </a:tc>
                <a:tc hMerge="1">
                  <a:txBody>
                    <a:bodyPr/>
                    <a:lstStyle/>
                    <a:p>
                      <a:pPr algn="ctr"/>
                      <a:endParaRPr lang="ru-RU" b="1" dirty="0"/>
                    </a:p>
                  </a:txBody>
                  <a:tcPr/>
                </a:tc>
                <a:tc hMerge="1">
                  <a:txBody>
                    <a:bodyPr/>
                    <a:lstStyle/>
                    <a:p>
                      <a:pPr algn="ctr"/>
                      <a:endParaRPr lang="ru-RU" b="1" dirty="0"/>
                    </a:p>
                  </a:txBody>
                  <a:tcPr/>
                </a:tc>
              </a:tr>
              <a:tr h="600525">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b="1" dirty="0" smtClean="0"/>
                        <a:t>Ключевые</a:t>
                      </a:r>
                      <a:r>
                        <a:rPr lang="ru-RU" b="1" baseline="0" dirty="0" smtClean="0"/>
                        <a:t> мероприятия</a:t>
                      </a:r>
                      <a:endParaRPr lang="ru-RU" b="1" dirty="0" smtClean="0"/>
                    </a:p>
                  </a:txBody>
                  <a:tcPr/>
                </a:tc>
                <a:tc>
                  <a:txBody>
                    <a:bodyPr/>
                    <a:lstStyle/>
                    <a:p>
                      <a:pPr algn="ctr"/>
                      <a:r>
                        <a:rPr lang="ru-RU" b="1" dirty="0" smtClean="0"/>
                        <a:t>Объем</a:t>
                      </a:r>
                      <a:r>
                        <a:rPr lang="ru-RU" b="1" baseline="0" dirty="0" smtClean="0"/>
                        <a:t> финансирования (федеральные средства/областные средства)</a:t>
                      </a:r>
                      <a:endParaRPr lang="ru-RU" b="1" dirty="0"/>
                    </a:p>
                  </a:txBody>
                  <a:tcPr/>
                </a:tc>
                <a:tc>
                  <a:txBody>
                    <a:bodyPr/>
                    <a:lstStyle/>
                    <a:p>
                      <a:pPr algn="ctr"/>
                      <a:r>
                        <a:rPr lang="ru-RU" b="1" dirty="0" smtClean="0"/>
                        <a:t>Краткое обоснование</a:t>
                      </a:r>
                      <a:r>
                        <a:rPr lang="ru-RU" b="1" baseline="0" dirty="0" smtClean="0"/>
                        <a:t> наличия данного мероприятия в региональной составляющей НП</a:t>
                      </a:r>
                      <a:endParaRPr lang="ru-RU" b="1" dirty="0"/>
                    </a:p>
                  </a:txBody>
                  <a:tcPr/>
                </a:tc>
              </a:tr>
              <a:tr h="1722407">
                <a:tc>
                  <a:txBody>
                    <a:bodyPr/>
                    <a:lstStyle/>
                    <a:p>
                      <a:r>
                        <a:rPr lang="ru-RU" sz="1200" b="1" i="1" dirty="0" smtClean="0">
                          <a:solidFill>
                            <a:srgbClr val="00B050"/>
                          </a:solidFill>
                        </a:rPr>
                        <a:t>Оснащение детских школ искусств пианино отечественного производства </a:t>
                      </a:r>
                      <a:r>
                        <a:rPr lang="ru-RU" sz="1200" dirty="0" smtClean="0"/>
                        <a:t>(для Детской музыкальной школы  планируется приобретение 1 инструмента)</a:t>
                      </a:r>
                      <a:endParaRPr lang="ru-RU" sz="1200" dirty="0"/>
                    </a:p>
                  </a:txBody>
                  <a:tcPr/>
                </a:tc>
                <a:tc>
                  <a:txBody>
                    <a:bodyPr/>
                    <a:lstStyle/>
                    <a:p>
                      <a:r>
                        <a:rPr lang="ru-RU" sz="1200" b="0" i="0" u="none" strike="noStrike" cap="none" spc="0" baseline="0" dirty="0" smtClean="0">
                          <a:ln>
                            <a:noFill/>
                          </a:ln>
                          <a:solidFill>
                            <a:schemeClr val="tx1"/>
                          </a:solidFill>
                          <a:uFillTx/>
                          <a:latin typeface="+mn-lt"/>
                          <a:ea typeface="+mn-ea"/>
                          <a:cs typeface="+mn-cs"/>
                          <a:sym typeface="Arial"/>
                        </a:rPr>
                        <a:t> Инструмент поставлен с фабрики-изготовителя</a:t>
                      </a:r>
                      <a:endParaRPr lang="ru-RU" sz="1200" b="0" i="0" u="none" strike="noStrike" cap="none" spc="0" baseline="0" dirty="0">
                        <a:ln>
                          <a:noFill/>
                        </a:ln>
                        <a:solidFill>
                          <a:schemeClr val="tx1"/>
                        </a:solidFill>
                        <a:uFillTx/>
                        <a:latin typeface="+mn-lt"/>
                        <a:ea typeface="+mn-ea"/>
                        <a:cs typeface="+mn-cs"/>
                        <a:sym typeface="Arial"/>
                      </a:endParaRPr>
                    </a:p>
                  </a:txBody>
                  <a:tcPr/>
                </a:tc>
                <a:tc>
                  <a:txBody>
                    <a:bodyPr/>
                    <a:lstStyle/>
                    <a:p>
                      <a:r>
                        <a:rPr lang="ru-RU" sz="1200" dirty="0" smtClean="0"/>
                        <a:t>Укрепление материально-технической базы детских школ искусств  в рамках совместной программы </a:t>
                      </a:r>
                      <a:r>
                        <a:rPr lang="ru-RU" sz="1200" dirty="0" err="1" smtClean="0"/>
                        <a:t>Минпромторга</a:t>
                      </a:r>
                      <a:r>
                        <a:rPr lang="ru-RU" sz="1200" dirty="0" smtClean="0"/>
                        <a:t> России и Минкультуры России</a:t>
                      </a:r>
                      <a:endParaRPr lang="ru-RU" sz="1200" dirty="0"/>
                    </a:p>
                  </a:txBody>
                  <a:tcPr/>
                </a:tc>
              </a:tr>
              <a:tr h="1884840">
                <a:tc>
                  <a:txBody>
                    <a:bodyPr/>
                    <a:lstStyle/>
                    <a:p>
                      <a:r>
                        <a:rPr lang="ru-RU" sz="1200" b="1" i="1" dirty="0" smtClean="0">
                          <a:solidFill>
                            <a:srgbClr val="00B050"/>
                          </a:solidFill>
                        </a:rPr>
                        <a:t>Создание (реконструкция) и капитальный ремонт учреждений культурно-досугового типа в сельской местности </a:t>
                      </a:r>
                      <a:r>
                        <a:rPr lang="ru-RU" sz="1200" b="0" i="0" dirty="0" smtClean="0">
                          <a:solidFill>
                            <a:schemeClr val="tx1"/>
                          </a:solidFill>
                        </a:rPr>
                        <a:t>(1 заявка на </a:t>
                      </a:r>
                      <a:r>
                        <a:rPr lang="ru-RU" sz="1200" b="1" i="0" dirty="0" smtClean="0">
                          <a:solidFill>
                            <a:schemeClr val="tx1"/>
                          </a:solidFill>
                        </a:rPr>
                        <a:t>2020 год</a:t>
                      </a:r>
                      <a:r>
                        <a:rPr lang="ru-RU" sz="1200" b="0" i="0" dirty="0" smtClean="0">
                          <a:solidFill>
                            <a:schemeClr val="tx1"/>
                          </a:solidFill>
                        </a:rPr>
                        <a:t> </a:t>
                      </a:r>
                      <a:r>
                        <a:rPr lang="ru-RU" sz="1200" b="0" i="0" baseline="0" dirty="0" smtClean="0">
                          <a:solidFill>
                            <a:schemeClr val="tx1"/>
                          </a:solidFill>
                        </a:rPr>
                        <a:t> - на капитальный ремонт СДК ст. Звезда)</a:t>
                      </a:r>
                      <a:endParaRPr lang="ru-RU" sz="1200" b="0" i="0" dirty="0">
                        <a:solidFill>
                          <a:schemeClr val="tx1"/>
                        </a:solidFill>
                      </a:endParaRPr>
                    </a:p>
                  </a:txBody>
                  <a:tcPr/>
                </a:tc>
                <a:tc>
                  <a:txBody>
                    <a:bodyPr/>
                    <a:lstStyle/>
                    <a:p>
                      <a:r>
                        <a:rPr lang="ru-RU" sz="1200" b="0" i="0" u="none" strike="noStrike" cap="none" spc="0" baseline="0" dirty="0" smtClean="0">
                          <a:ln>
                            <a:noFill/>
                          </a:ln>
                          <a:solidFill>
                            <a:schemeClr val="tx1"/>
                          </a:solidFill>
                          <a:uFillTx/>
                          <a:latin typeface="+mn-lt"/>
                          <a:ea typeface="+mn-ea"/>
                          <a:cs typeface="+mn-cs"/>
                          <a:sym typeface="Arial"/>
                        </a:rPr>
                        <a:t>Конкурс </a:t>
                      </a:r>
                      <a:endParaRPr lang="ru-RU" sz="1200" b="0" i="0" u="none" strike="noStrike" cap="none" spc="0" baseline="0" dirty="0">
                        <a:ln>
                          <a:noFill/>
                        </a:ln>
                        <a:solidFill>
                          <a:schemeClr val="tx1"/>
                        </a:solidFill>
                        <a:uFillTx/>
                        <a:latin typeface="+mn-lt"/>
                        <a:ea typeface="+mn-ea"/>
                        <a:cs typeface="+mn-cs"/>
                        <a:sym typeface="Arial"/>
                      </a:endParaRP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200" dirty="0" smtClean="0"/>
                        <a:t>Ввод</a:t>
                      </a:r>
                      <a:r>
                        <a:rPr lang="ru-RU" sz="1200" baseline="0" dirty="0" smtClean="0"/>
                        <a:t> в эксплуатацию даст возможность расширить функционал деятельности дома культуры, повысит посещаемость </a:t>
                      </a:r>
                      <a:endParaRPr lang="ru-RU" sz="1200" dirty="0" smtClean="0"/>
                    </a:p>
                  </a:txBody>
                  <a:tcPr/>
                </a:tc>
              </a:tr>
            </a:tbl>
          </a:graphicData>
        </a:graphic>
      </p:graphicFrame>
      <p:sp>
        <p:nvSpPr>
          <p:cNvPr id="5" name="Текст 4"/>
          <p:cNvSpPr>
            <a:spLocks noGrp="1"/>
          </p:cNvSpPr>
          <p:nvPr>
            <p:ph type="body" idx="1"/>
          </p:nvPr>
        </p:nvSpPr>
        <p:spPr>
          <a:xfrm flipV="1">
            <a:off x="468312" y="935356"/>
            <a:ext cx="8424863" cy="45719"/>
          </a:xfrm>
        </p:spPr>
        <p:txBody>
          <a:bodyPr>
            <a:normAutofit fontScale="25000" lnSpcReduction="20000"/>
          </a:bodyPr>
          <a:lstStyle/>
          <a:p>
            <a:endParaRPr lang="ru-RU"/>
          </a:p>
        </p:txBody>
      </p:sp>
    </p:spTree>
    <p:extLst>
      <p:ext uri="{BB962C8B-B14F-4D97-AF65-F5344CB8AC3E}">
        <p14:creationId xmlns:p14="http://schemas.microsoft.com/office/powerpoint/2010/main" val="826707887"/>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68312" y="980728"/>
            <a:ext cx="8424863" cy="1080120"/>
          </a:xfrm>
        </p:spPr>
        <p:txBody>
          <a:bodyPr>
            <a:normAutofit fontScale="25000" lnSpcReduction="20000"/>
          </a:bodyPr>
          <a:lstStyle/>
          <a:p>
            <a:pPr marL="0" indent="0">
              <a:buNone/>
            </a:pPr>
            <a:r>
              <a:rPr lang="ru-RU" sz="6400" b="1" dirty="0">
                <a:solidFill>
                  <a:srgbClr val="00B050"/>
                </a:solidFill>
              </a:rPr>
              <a:t>Федеральные проекты, входящие в состав: </a:t>
            </a:r>
          </a:p>
          <a:p>
            <a:pPr fontAlgn="t" hangingPunct="1"/>
            <a:r>
              <a:rPr lang="ru-RU" sz="4800" dirty="0">
                <a:latin typeface="Times New Roman" panose="02020603050405020304" pitchFamily="18" charset="0"/>
                <a:cs typeface="Times New Roman" panose="02020603050405020304" pitchFamily="18" charset="0"/>
              </a:rPr>
              <a:t>Системные меры по повышению производительности </a:t>
            </a:r>
            <a:r>
              <a:rPr lang="ru-RU" sz="4800" dirty="0" smtClean="0">
                <a:latin typeface="Times New Roman" panose="02020603050405020304" pitchFamily="18" charset="0"/>
                <a:cs typeface="Times New Roman" panose="02020603050405020304" pitchFamily="18" charset="0"/>
              </a:rPr>
              <a:t>труда</a:t>
            </a:r>
            <a:endParaRPr lang="ru-RU" sz="4800" dirty="0">
              <a:latin typeface="Times New Roman" panose="02020603050405020304" pitchFamily="18" charset="0"/>
              <a:cs typeface="Times New Roman" panose="02020603050405020304" pitchFamily="18" charset="0"/>
            </a:endParaRPr>
          </a:p>
          <a:p>
            <a:pPr fontAlgn="t" hangingPunct="1"/>
            <a:r>
              <a:rPr lang="ru-RU" sz="4800" dirty="0">
                <a:latin typeface="Times New Roman" panose="02020603050405020304" pitchFamily="18" charset="0"/>
                <a:cs typeface="Times New Roman" panose="02020603050405020304" pitchFamily="18" charset="0"/>
              </a:rPr>
              <a:t>Адресная поддержка повышения производительности труда на </a:t>
            </a:r>
            <a:r>
              <a:rPr lang="ru-RU" sz="4800" dirty="0" smtClean="0">
                <a:latin typeface="Times New Roman" panose="02020603050405020304" pitchFamily="18" charset="0"/>
                <a:cs typeface="Times New Roman" panose="02020603050405020304" pitchFamily="18" charset="0"/>
              </a:rPr>
              <a:t>предприятиях</a:t>
            </a:r>
            <a:endParaRPr lang="ru-RU" sz="4800" dirty="0">
              <a:latin typeface="Times New Roman" panose="02020603050405020304" pitchFamily="18" charset="0"/>
              <a:cs typeface="Times New Roman" panose="02020603050405020304" pitchFamily="18" charset="0"/>
            </a:endParaRPr>
          </a:p>
          <a:p>
            <a:pPr fontAlgn="t" hangingPunct="1"/>
            <a:r>
              <a:rPr lang="ru-RU" sz="4800" dirty="0">
                <a:latin typeface="Times New Roman" panose="02020603050405020304" pitchFamily="18" charset="0"/>
                <a:cs typeface="Times New Roman" panose="02020603050405020304" pitchFamily="18" charset="0"/>
              </a:rPr>
              <a:t>Поддержка занятости и повышение эффективности рынка труда для обеспечения роста производительности труда»</a:t>
            </a:r>
          </a:p>
        </p:txBody>
      </p:sp>
      <p:sp>
        <p:nvSpPr>
          <p:cNvPr id="3" name="Заголовок 2"/>
          <p:cNvSpPr>
            <a:spLocks noGrp="1"/>
          </p:cNvSpPr>
          <p:nvPr>
            <p:ph type="title"/>
          </p:nvPr>
        </p:nvSpPr>
        <p:spPr>
          <a:xfrm>
            <a:off x="1187624" y="-27384"/>
            <a:ext cx="7270577" cy="1080120"/>
          </a:xfrm>
        </p:spPr>
        <p:txBody>
          <a:bodyPr>
            <a:normAutofit fontScale="90000"/>
          </a:bodyPr>
          <a:lstStyle/>
          <a:p>
            <a:pPr fontAlgn="base" hangingPunct="1">
              <a:spcBef>
                <a:spcPct val="0"/>
              </a:spcBef>
              <a:spcAft>
                <a:spcPct val="0"/>
              </a:spcAft>
            </a:pPr>
            <a:r>
              <a:rPr lang="ru-RU" altLang="ru-RU" dirty="0" smtClean="0">
                <a:solidFill>
                  <a:schemeClr val="bg1"/>
                </a:solidFill>
                <a:latin typeface="Arial" panose="020B0604020202020204" pitchFamily="34" charset="0"/>
                <a:ea typeface="MS Mincho" pitchFamily="49" charset="-128"/>
              </a:rPr>
              <a:t/>
            </a:r>
            <a:br>
              <a:rPr lang="ru-RU" altLang="ru-RU" dirty="0" smtClean="0">
                <a:solidFill>
                  <a:schemeClr val="bg1"/>
                </a:solidFill>
                <a:latin typeface="Arial" panose="020B0604020202020204" pitchFamily="34" charset="0"/>
                <a:ea typeface="MS Mincho" pitchFamily="49" charset="-128"/>
              </a:rPr>
            </a:br>
            <a:r>
              <a:rPr lang="ru-RU" altLang="ru-RU" dirty="0" smtClean="0">
                <a:solidFill>
                  <a:schemeClr val="bg1"/>
                </a:solidFill>
                <a:latin typeface="Arial" panose="020B0604020202020204" pitchFamily="34" charset="0"/>
                <a:ea typeface="MS Mincho" pitchFamily="49" charset="-128"/>
              </a:rPr>
              <a:t>НАЦИОНАЛЬНЫЙ </a:t>
            </a:r>
            <a:r>
              <a:rPr lang="ru-RU" altLang="ru-RU" dirty="0">
                <a:solidFill>
                  <a:schemeClr val="bg1"/>
                </a:solidFill>
                <a:latin typeface="Arial" panose="020B0604020202020204" pitchFamily="34" charset="0"/>
                <a:ea typeface="MS Mincho" pitchFamily="49" charset="-128"/>
              </a:rPr>
              <a:t>ПРОЕКТ </a:t>
            </a:r>
            <a:br>
              <a:rPr lang="ru-RU" altLang="ru-RU" dirty="0">
                <a:solidFill>
                  <a:schemeClr val="bg1"/>
                </a:solidFill>
                <a:latin typeface="Arial" panose="020B0604020202020204" pitchFamily="34" charset="0"/>
                <a:ea typeface="MS Mincho" pitchFamily="49" charset="-128"/>
              </a:rPr>
            </a:br>
            <a:r>
              <a:rPr lang="ru-RU" altLang="ru-RU" dirty="0">
                <a:solidFill>
                  <a:schemeClr val="bg1"/>
                </a:solidFill>
                <a:latin typeface="Arial" panose="020B0604020202020204" pitchFamily="34" charset="0"/>
                <a:ea typeface="MS Mincho" pitchFamily="49" charset="-128"/>
              </a:rPr>
              <a:t>«</a:t>
            </a:r>
            <a:r>
              <a:rPr lang="ru-RU" dirty="0"/>
              <a:t>ПРОИЗВОДИТЕЛЬНОСТЬ ТРУДА И </a:t>
            </a:r>
            <a:r>
              <a:rPr lang="ru-RU" dirty="0" smtClean="0"/>
              <a:t>ПОДДЕРЖКА ЗАНЯТОСТИ</a:t>
            </a:r>
            <a:r>
              <a:rPr lang="ru-RU" altLang="ru-RU" dirty="0">
                <a:solidFill>
                  <a:schemeClr val="bg1"/>
                </a:solidFill>
                <a:latin typeface="Arial" panose="020B0604020202020204" pitchFamily="34" charset="0"/>
                <a:ea typeface="MS Mincho" pitchFamily="49" charset="-128"/>
              </a:rPr>
              <a:t>» </a:t>
            </a:r>
            <a:br>
              <a:rPr lang="ru-RU" altLang="ru-RU" dirty="0">
                <a:solidFill>
                  <a:schemeClr val="bg1"/>
                </a:solidFill>
                <a:latin typeface="Arial" panose="020B0604020202020204" pitchFamily="34" charset="0"/>
                <a:ea typeface="MS Mincho" pitchFamily="49" charset="-128"/>
              </a:rPr>
            </a:br>
            <a:r>
              <a:rPr lang="ru-RU" dirty="0"/>
              <a:t>муниципальный район Безенчукский </a:t>
            </a:r>
            <a:br>
              <a:rPr lang="ru-RU" dirty="0"/>
            </a:b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2190975736"/>
              </p:ext>
            </p:extLst>
          </p:nvPr>
        </p:nvGraphicFramePr>
        <p:xfrm>
          <a:off x="539552" y="2204864"/>
          <a:ext cx="8064894" cy="2232248"/>
        </p:xfrm>
        <a:graphic>
          <a:graphicData uri="http://schemas.openxmlformats.org/drawingml/2006/table">
            <a:tbl>
              <a:tblPr firstRow="1" bandRow="1">
                <a:tableStyleId>{5940675A-B579-460E-94D1-54222C63F5DA}</a:tableStyleId>
              </a:tblPr>
              <a:tblGrid>
                <a:gridCol w="2688298"/>
                <a:gridCol w="2688298"/>
                <a:gridCol w="2688298"/>
              </a:tblGrid>
              <a:tr h="631251">
                <a:tc>
                  <a:txBody>
                    <a:bodyPr/>
                    <a:lstStyle/>
                    <a:p>
                      <a:pPr marL="0" marR="0" indent="0" algn="ctr" defTabSz="914400" eaLnBrk="1" fontAlgn="auto" latinLnBrk="0" hangingPunct="1">
                        <a:lnSpc>
                          <a:spcPts val="1200"/>
                        </a:lnSpc>
                        <a:spcBef>
                          <a:spcPts val="0"/>
                        </a:spcBef>
                        <a:spcAft>
                          <a:spcPts val="0"/>
                        </a:spcAft>
                        <a:buClrTx/>
                        <a:buSzTx/>
                        <a:buFontTx/>
                        <a:buNone/>
                        <a:tabLst/>
                        <a:defRPr/>
                      </a:pPr>
                      <a:r>
                        <a:rPr lang="ru-RU" sz="1200" b="1" dirty="0" smtClean="0">
                          <a:solidFill>
                            <a:srgbClr val="000000"/>
                          </a:solidFill>
                          <a:effectLst/>
                          <a:latin typeface="+mn-lt"/>
                          <a:ea typeface="Times New Roman"/>
                          <a:cs typeface="Times New Roman"/>
                        </a:rPr>
                        <a:t>Показатель</a:t>
                      </a:r>
                      <a:endParaRPr lang="ru-RU" sz="1200" b="1" dirty="0" smtClean="0">
                        <a:effectLst/>
                        <a:latin typeface="+mn-lt"/>
                        <a:ea typeface="Calibri"/>
                        <a:cs typeface="Times New Roman"/>
                      </a:endParaRPr>
                    </a:p>
                  </a:txBody>
                  <a:tcPr marL="5200" marR="5200" marT="0" marB="0" anchor="ctr"/>
                </a:tc>
                <a:tc>
                  <a:txBody>
                    <a:bodyPr/>
                    <a:lstStyle/>
                    <a:p>
                      <a:pPr algn="ctr">
                        <a:lnSpc>
                          <a:spcPct val="115000"/>
                        </a:lnSpc>
                        <a:spcAft>
                          <a:spcPts val="0"/>
                        </a:spcAft>
                      </a:pPr>
                      <a:r>
                        <a:rPr lang="ru-RU" sz="1200" b="1" dirty="0" smtClean="0">
                          <a:effectLst/>
                          <a:latin typeface="Arial" panose="020B0604020202020204" pitchFamily="34" charset="0"/>
                          <a:cs typeface="Arial" panose="020B0604020202020204" pitchFamily="34" charset="0"/>
                        </a:rPr>
                        <a:t>План</a:t>
                      </a:r>
                    </a:p>
                    <a:p>
                      <a:pPr algn="ctr">
                        <a:lnSpc>
                          <a:spcPct val="115000"/>
                        </a:lnSpc>
                        <a:spcAft>
                          <a:spcPts val="0"/>
                        </a:spcAft>
                      </a:pPr>
                      <a:r>
                        <a:rPr lang="ru-RU" sz="1200" b="1" dirty="0" smtClean="0">
                          <a:effectLst/>
                          <a:latin typeface="Arial" panose="020B0604020202020204" pitchFamily="34" charset="0"/>
                          <a:cs typeface="Arial" panose="020B0604020202020204" pitchFamily="34" charset="0"/>
                        </a:rPr>
                        <a:t> </a:t>
                      </a:r>
                      <a:r>
                        <a:rPr lang="ru-RU" sz="1200" b="1" dirty="0">
                          <a:effectLst/>
                          <a:latin typeface="Arial" panose="020B0604020202020204" pitchFamily="34" charset="0"/>
                          <a:cs typeface="Arial" panose="020B0604020202020204" pitchFamily="34" charset="0"/>
                        </a:rPr>
                        <a:t>на </a:t>
                      </a:r>
                      <a:r>
                        <a:rPr lang="ru-RU" sz="1200" b="1" dirty="0" smtClean="0">
                          <a:effectLst/>
                          <a:latin typeface="Arial" panose="020B0604020202020204" pitchFamily="34" charset="0"/>
                          <a:cs typeface="Arial" panose="020B0604020202020204" pitchFamily="34" charset="0"/>
                        </a:rPr>
                        <a:t>2019</a:t>
                      </a:r>
                      <a:endParaRPr lang="ru-RU" sz="1200" b="1" dirty="0">
                        <a:effectLst/>
                        <a:latin typeface="Arial" panose="020B0604020202020204" pitchFamily="34" charset="0"/>
                        <a:ea typeface="Calibri"/>
                        <a:cs typeface="Arial" panose="020B0604020202020204" pitchFamily="34" charset="0"/>
                      </a:endParaRPr>
                    </a:p>
                  </a:txBody>
                  <a:tcPr marL="61587" marR="61587" marT="0" marB="0" anchor="ctr"/>
                </a:tc>
                <a:tc>
                  <a:txBody>
                    <a:bodyPr/>
                    <a:lstStyle/>
                    <a:p>
                      <a:pPr algn="ctr">
                        <a:lnSpc>
                          <a:spcPct val="115000"/>
                        </a:lnSpc>
                        <a:spcAft>
                          <a:spcPts val="0"/>
                        </a:spcAft>
                      </a:pPr>
                      <a:r>
                        <a:rPr lang="ru-RU" sz="1200" b="1" dirty="0" smtClean="0">
                          <a:effectLst/>
                          <a:latin typeface="Arial" panose="020B0604020202020204" pitchFamily="34" charset="0"/>
                          <a:cs typeface="Arial" panose="020B0604020202020204" pitchFamily="34" charset="0"/>
                        </a:rPr>
                        <a:t>Факт</a:t>
                      </a:r>
                      <a:r>
                        <a:rPr lang="ru-RU" sz="1200" b="1" baseline="0" dirty="0" smtClean="0">
                          <a:effectLst/>
                          <a:latin typeface="Arial" panose="020B0604020202020204" pitchFamily="34" charset="0"/>
                          <a:cs typeface="Arial" panose="020B0604020202020204" pitchFamily="34" charset="0"/>
                        </a:rPr>
                        <a:t> </a:t>
                      </a:r>
                      <a:r>
                        <a:rPr lang="ru-RU" sz="1200" b="1" dirty="0" smtClean="0">
                          <a:effectLst/>
                          <a:latin typeface="Arial" panose="020B0604020202020204" pitchFamily="34" charset="0"/>
                          <a:cs typeface="Arial" panose="020B0604020202020204" pitchFamily="34" charset="0"/>
                        </a:rPr>
                        <a:t>на 01.10.2019</a:t>
                      </a:r>
                      <a:endParaRPr lang="ru-RU" sz="1200" b="1" dirty="0">
                        <a:effectLst/>
                        <a:latin typeface="Arial" panose="020B0604020202020204" pitchFamily="34" charset="0"/>
                        <a:ea typeface="Calibri"/>
                        <a:cs typeface="Arial" panose="020B0604020202020204" pitchFamily="34" charset="0"/>
                      </a:endParaRPr>
                    </a:p>
                  </a:txBody>
                  <a:tcPr marL="61587" marR="61587" marT="0" marB="0" anchor="ctr"/>
                </a:tc>
              </a:tr>
              <a:tr h="1600997">
                <a:tc>
                  <a:txBody>
                    <a:bodyPr/>
                    <a:lstStyle/>
                    <a:p>
                      <a:pPr marL="0" marR="0" indent="0" algn="ctr" defTabSz="914400" eaLnBrk="1" fontAlgn="auto" latinLnBrk="0" hangingPunct="1">
                        <a:lnSpc>
                          <a:spcPts val="1200"/>
                        </a:lnSpc>
                        <a:spcBef>
                          <a:spcPts val="0"/>
                        </a:spcBef>
                        <a:spcAft>
                          <a:spcPts val="0"/>
                        </a:spcAft>
                        <a:buClrTx/>
                        <a:buSzTx/>
                        <a:buFontTx/>
                        <a:buNone/>
                        <a:tabLst/>
                        <a:defRPr/>
                      </a:pPr>
                      <a:r>
                        <a:rPr lang="ru-RU" sz="1200" dirty="0" smtClean="0">
                          <a:effectLst/>
                        </a:rPr>
                        <a:t>Количество средних и крупных предприятий базовых </a:t>
                      </a:r>
                      <a:r>
                        <a:rPr lang="ru-RU" sz="1200" dirty="0" err="1" smtClean="0">
                          <a:effectLst/>
                        </a:rPr>
                        <a:t>несырьевых</a:t>
                      </a:r>
                      <a:r>
                        <a:rPr lang="ru-RU" sz="1200" dirty="0" smtClean="0">
                          <a:effectLst/>
                        </a:rPr>
                        <a:t> отраслей экономики, вовлеченных в реализацию национального проекта, ед. нарастающим итогом</a:t>
                      </a:r>
                      <a:endParaRPr lang="ru-RU" sz="1050" dirty="0" smtClean="0">
                        <a:effectLst/>
                        <a:latin typeface="Calibri"/>
                        <a:ea typeface="Calibri"/>
                        <a:cs typeface="Times New Roman"/>
                      </a:endParaRPr>
                    </a:p>
                  </a:txBody>
                  <a:tcPr marL="36195" marR="36195" marT="0" marB="0" anchor="ctr"/>
                </a:tc>
                <a:tc>
                  <a:txBody>
                    <a:bodyPr/>
                    <a:lstStyle/>
                    <a:p>
                      <a:pPr algn="ctr" fontAlgn="ctr"/>
                      <a:r>
                        <a:rPr lang="ru-RU" sz="1200" b="0" i="0" u="none" strike="noStrike" dirty="0" smtClean="0">
                          <a:solidFill>
                            <a:srgbClr val="000000"/>
                          </a:solidFill>
                          <a:effectLst/>
                          <a:latin typeface="+mn-lt"/>
                        </a:rPr>
                        <a:t>1</a:t>
                      </a:r>
                      <a:endParaRPr lang="ru-RU" sz="1200" b="0" i="0" u="none" strike="noStrike" dirty="0">
                        <a:solidFill>
                          <a:srgbClr val="000000"/>
                        </a:solidFill>
                        <a:effectLst/>
                        <a:latin typeface="+mn-lt"/>
                      </a:endParaRPr>
                    </a:p>
                  </a:txBody>
                  <a:tcPr marL="9525" marR="9525" marT="9525" marB="0" anchor="ctr"/>
                </a:tc>
                <a:tc>
                  <a:txBody>
                    <a:bodyPr/>
                    <a:lstStyle/>
                    <a:p>
                      <a:pPr algn="ctr" fontAlgn="ctr"/>
                      <a:r>
                        <a:rPr lang="ru-RU" sz="1200" b="0" i="0" u="none" strike="noStrike" dirty="0" smtClean="0">
                          <a:solidFill>
                            <a:srgbClr val="000000"/>
                          </a:solidFill>
                          <a:effectLst/>
                          <a:latin typeface="+mn-lt"/>
                        </a:rPr>
                        <a:t>1</a:t>
                      </a:r>
                      <a:endParaRPr lang="ru-RU" sz="1200" b="0" i="0" u="none" strike="noStrike" dirty="0">
                        <a:solidFill>
                          <a:srgbClr val="000000"/>
                        </a:solidFill>
                        <a:effectLst/>
                        <a:latin typeface="+mn-lt"/>
                      </a:endParaRPr>
                    </a:p>
                  </a:txBody>
                  <a:tcPr marL="9525" marR="9525" marT="9525" marB="0" anchor="ctr"/>
                </a:tc>
              </a:tr>
            </a:tbl>
          </a:graphicData>
        </a:graphic>
      </p:graphicFrame>
    </p:spTree>
    <p:extLst>
      <p:ext uri="{BB962C8B-B14F-4D97-AF65-F5344CB8AC3E}">
        <p14:creationId xmlns:p14="http://schemas.microsoft.com/office/powerpoint/2010/main" val="2976852020"/>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flipV="1">
            <a:off x="468313" y="836712"/>
            <a:ext cx="6912000" cy="144363"/>
          </a:xfrm>
        </p:spPr>
        <p:txBody>
          <a:bodyPr>
            <a:normAutofit fontScale="25000" lnSpcReduction="20000"/>
          </a:bodyPr>
          <a:lstStyle/>
          <a:p>
            <a:endParaRPr lang="ru-RU" dirty="0"/>
          </a:p>
        </p:txBody>
      </p:sp>
      <p:sp>
        <p:nvSpPr>
          <p:cNvPr id="3" name="Заголовок 2"/>
          <p:cNvSpPr>
            <a:spLocks noGrp="1"/>
          </p:cNvSpPr>
          <p:nvPr>
            <p:ph type="title"/>
          </p:nvPr>
        </p:nvSpPr>
        <p:spPr/>
        <p:txBody>
          <a:bodyPr>
            <a:noAutofit/>
          </a:bodyPr>
          <a:lstStyle/>
          <a:p>
            <a:pPr fontAlgn="base">
              <a:lnSpc>
                <a:spcPts val="1600"/>
              </a:lnSpc>
              <a:spcBef>
                <a:spcPct val="0"/>
              </a:spcBef>
              <a:spcAft>
                <a:spcPct val="0"/>
              </a:spcAft>
            </a:pPr>
            <a:r>
              <a:rPr lang="ru-RU" altLang="ru-RU" sz="1200" dirty="0" smtClean="0">
                <a:latin typeface="Arial" panose="020B0604020202020204" pitchFamily="34" charset="0"/>
                <a:ea typeface="MS Mincho" pitchFamily="49" charset="-128"/>
              </a:rPr>
              <a:t>НАЦИОНАЛЬНЫЙ </a:t>
            </a:r>
            <a:r>
              <a:rPr lang="ru-RU" altLang="ru-RU" sz="1200" dirty="0">
                <a:latin typeface="Arial" panose="020B0604020202020204" pitchFamily="34" charset="0"/>
                <a:ea typeface="MS Mincho" pitchFamily="49" charset="-128"/>
              </a:rPr>
              <a:t>ПРОЕКТ «МАЛОЕ И СРЕДНЕЕ ПРЕДПРИНИМАТЕЛЬСТВО</a:t>
            </a:r>
            <a:br>
              <a:rPr lang="ru-RU" altLang="ru-RU" sz="1200" dirty="0">
                <a:latin typeface="Arial" panose="020B0604020202020204" pitchFamily="34" charset="0"/>
                <a:ea typeface="MS Mincho" pitchFamily="49" charset="-128"/>
              </a:rPr>
            </a:br>
            <a:r>
              <a:rPr lang="ru-RU" altLang="ru-RU" sz="1200" dirty="0">
                <a:latin typeface="Arial" panose="020B0604020202020204" pitchFamily="34" charset="0"/>
                <a:ea typeface="MS Mincho" pitchFamily="49" charset="-128"/>
              </a:rPr>
              <a:t> И ПОДДЕРЖКА ИНДИВИДУАЛЬНОЙ ПРЕДПРИНИМАТЕЛЬСКОЙ ИНИЦИАТИВЫ </a:t>
            </a:r>
            <a:r>
              <a:rPr lang="ru-RU" sz="1200" dirty="0"/>
              <a:t>муниципальный район </a:t>
            </a:r>
            <a:r>
              <a:rPr lang="ru-RU" sz="1200" dirty="0" smtClean="0"/>
              <a:t>Безенчукский</a:t>
            </a:r>
            <a:endParaRPr lang="ru-RU" sz="1200" dirty="0"/>
          </a:p>
        </p:txBody>
      </p:sp>
      <p:graphicFrame>
        <p:nvGraphicFramePr>
          <p:cNvPr id="5" name="Таблица 4"/>
          <p:cNvGraphicFramePr>
            <a:graphicFrameLocks noGrp="1"/>
          </p:cNvGraphicFramePr>
          <p:nvPr>
            <p:extLst>
              <p:ext uri="{D42A27DB-BD31-4B8C-83A1-F6EECF244321}">
                <p14:modId xmlns:p14="http://schemas.microsoft.com/office/powerpoint/2010/main" val="3481193259"/>
              </p:ext>
            </p:extLst>
          </p:nvPr>
        </p:nvGraphicFramePr>
        <p:xfrm>
          <a:off x="179512" y="908719"/>
          <a:ext cx="8784976" cy="5609050"/>
        </p:xfrm>
        <a:graphic>
          <a:graphicData uri="http://schemas.openxmlformats.org/drawingml/2006/table">
            <a:tbl>
              <a:tblPr firstRow="1" bandRow="1">
                <a:tableStyleId>{5940675A-B579-460E-94D1-54222C63F5DA}</a:tableStyleId>
              </a:tblPr>
              <a:tblGrid>
                <a:gridCol w="7155504"/>
                <a:gridCol w="903562"/>
                <a:gridCol w="725910"/>
              </a:tblGrid>
              <a:tr h="253062">
                <a:tc gridSpan="3">
                  <a:txBody>
                    <a:bodyPr/>
                    <a:lstStyle/>
                    <a:p>
                      <a:r>
                        <a:rPr lang="ru-RU" sz="1100" b="1" dirty="0" smtClean="0"/>
                        <a:t>1.Основные целевые показатели</a:t>
                      </a:r>
                      <a:endParaRPr lang="ru-RU" sz="1100" b="1" dirty="0"/>
                    </a:p>
                  </a:txBody>
                  <a:tcPr/>
                </a:tc>
                <a:tc hMerge="1">
                  <a:txBody>
                    <a:bodyPr/>
                    <a:lstStyle/>
                    <a:p>
                      <a:endParaRPr lang="ru-RU" dirty="0"/>
                    </a:p>
                  </a:txBody>
                  <a:tcPr/>
                </a:tc>
                <a:tc hMerge="1">
                  <a:txBody>
                    <a:bodyPr/>
                    <a:lstStyle/>
                    <a:p>
                      <a:endParaRPr lang="ru-RU"/>
                    </a:p>
                  </a:txBody>
                  <a:tcPr/>
                </a:tc>
              </a:tr>
              <a:tr h="522910">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000" b="1" dirty="0" smtClean="0">
                          <a:solidFill>
                            <a:srgbClr val="000000"/>
                          </a:solidFill>
                          <a:effectLst/>
                          <a:latin typeface="Helvetica" panose="020B0604020202020204" pitchFamily="34" charset="0"/>
                          <a:ea typeface="Times New Roman"/>
                          <a:cs typeface="Helvetica" panose="020B0604020202020204" pitchFamily="34" charset="0"/>
                        </a:rPr>
                        <a:t>Наименование целевого показателя, ед. изм.</a:t>
                      </a:r>
                    </a:p>
                  </a:txBody>
                  <a:tcPr/>
                </a:tc>
                <a:tc>
                  <a:txBody>
                    <a:bodyPr/>
                    <a:lstStyle/>
                    <a:p>
                      <a:pPr algn="ctr">
                        <a:lnSpc>
                          <a:spcPct val="115000"/>
                        </a:lnSpc>
                        <a:spcAft>
                          <a:spcPts val="0"/>
                        </a:spcAft>
                      </a:pPr>
                      <a:r>
                        <a:rPr lang="ru-RU" sz="900" b="1" dirty="0" smtClean="0">
                          <a:effectLst/>
                          <a:latin typeface="Arial" panose="020B0604020202020204" pitchFamily="34" charset="0"/>
                          <a:cs typeface="Arial" panose="020B0604020202020204" pitchFamily="34" charset="0"/>
                        </a:rPr>
                        <a:t>План на </a:t>
                      </a:r>
                    </a:p>
                    <a:p>
                      <a:pPr algn="ctr">
                        <a:lnSpc>
                          <a:spcPct val="115000"/>
                        </a:lnSpc>
                        <a:spcAft>
                          <a:spcPts val="0"/>
                        </a:spcAft>
                      </a:pPr>
                      <a:r>
                        <a:rPr lang="ru-RU" sz="900" b="1" dirty="0" smtClean="0">
                          <a:effectLst/>
                          <a:latin typeface="Arial" panose="020B0604020202020204" pitchFamily="34" charset="0"/>
                          <a:cs typeface="Arial" panose="020B0604020202020204" pitchFamily="34" charset="0"/>
                        </a:rPr>
                        <a:t>2019</a:t>
                      </a:r>
                      <a:endParaRPr lang="ru-RU" sz="900" b="1" dirty="0" smtClean="0">
                        <a:effectLst/>
                        <a:latin typeface="Arial" panose="020B0604020202020204" pitchFamily="34" charset="0"/>
                        <a:ea typeface="Calibri"/>
                        <a:cs typeface="Arial" panose="020B0604020202020204" pitchFamily="34" charset="0"/>
                      </a:endParaRP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900" b="1" dirty="0" smtClean="0">
                          <a:effectLst/>
                          <a:latin typeface="Arial" panose="020B0604020202020204" pitchFamily="34" charset="0"/>
                          <a:cs typeface="Arial" panose="020B0604020202020204" pitchFamily="34" charset="0"/>
                        </a:rPr>
                        <a:t>Факт</a:t>
                      </a:r>
                      <a:r>
                        <a:rPr lang="ru-RU" sz="900" b="1" baseline="0" dirty="0" smtClean="0">
                          <a:effectLst/>
                          <a:latin typeface="Arial" panose="020B0604020202020204" pitchFamily="34" charset="0"/>
                          <a:cs typeface="Arial" panose="020B0604020202020204" pitchFamily="34" charset="0"/>
                        </a:rPr>
                        <a:t> </a:t>
                      </a:r>
                      <a:r>
                        <a:rPr lang="ru-RU" sz="900" b="1" dirty="0" smtClean="0">
                          <a:effectLst/>
                          <a:latin typeface="Arial" panose="020B0604020202020204" pitchFamily="34" charset="0"/>
                          <a:cs typeface="Arial" panose="020B0604020202020204" pitchFamily="34" charset="0"/>
                        </a:rPr>
                        <a:t>на 01.10.2019</a:t>
                      </a:r>
                    </a:p>
                  </a:txBody>
                  <a:tcPr/>
                </a:tc>
              </a:tr>
              <a:tr h="416807">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100" dirty="0" smtClean="0">
                          <a:effectLst/>
                          <a:latin typeface="Helvetica" panose="020B0604020202020204" pitchFamily="34" charset="0"/>
                          <a:ea typeface="Times New Roman"/>
                          <a:cs typeface="Helvetica" panose="020B0604020202020204" pitchFamily="34" charset="0"/>
                        </a:rPr>
                        <a:t>Прирост численности занятых в сфере МСП на уровне МО (человек) до 2024 года, в том числе за счет легализации</a:t>
                      </a:r>
                    </a:p>
                  </a:txBody>
                  <a:tcPr/>
                </a:tc>
                <a:tc>
                  <a:txBody>
                    <a:bodyPr/>
                    <a:lstStyle/>
                    <a:p>
                      <a:r>
                        <a:rPr lang="ru-RU" dirty="0" smtClean="0"/>
                        <a:t>25</a:t>
                      </a:r>
                      <a:endParaRPr lang="ru-RU" dirty="0"/>
                    </a:p>
                  </a:txBody>
                  <a:tcPr/>
                </a:tc>
                <a:tc>
                  <a:txBody>
                    <a:bodyPr/>
                    <a:lstStyle/>
                    <a:p>
                      <a:r>
                        <a:rPr lang="ru-RU" dirty="0" smtClean="0"/>
                        <a:t>150</a:t>
                      </a:r>
                      <a:endParaRPr lang="ru-RU" dirty="0"/>
                    </a:p>
                  </a:txBody>
                  <a:tcPr/>
                </a:tc>
              </a:tr>
              <a:tr h="387036">
                <a:tc>
                  <a:txBody>
                    <a:bodyPr/>
                    <a:lstStyle/>
                    <a:p>
                      <a:pPr algn="just">
                        <a:lnSpc>
                          <a:spcPts val="1200"/>
                        </a:lnSpc>
                        <a:spcAft>
                          <a:spcPts val="600"/>
                        </a:spcAft>
                      </a:pPr>
                      <a:r>
                        <a:rPr lang="ru-RU" sz="1100" dirty="0" smtClean="0">
                          <a:effectLst/>
                          <a:latin typeface="Helvetica" panose="020B0604020202020204" pitchFamily="34" charset="0"/>
                          <a:ea typeface="Times New Roman"/>
                          <a:cs typeface="Helvetica" panose="020B0604020202020204" pitchFamily="34" charset="0"/>
                        </a:rPr>
                        <a:t>Прирост численности занятых в сфере МСП за счет легализации теневого сектора экономики</a:t>
                      </a:r>
                      <a:endParaRPr lang="ru-RU" sz="1100" dirty="0">
                        <a:effectLst/>
                        <a:latin typeface="Helvetica" panose="020B0604020202020204" pitchFamily="34" charset="0"/>
                        <a:ea typeface="Times New Roman"/>
                        <a:cs typeface="Helvetica" panose="020B0604020202020204" pitchFamily="34" charset="0"/>
                      </a:endParaRPr>
                    </a:p>
                  </a:txBody>
                  <a:tcPr marL="36195" marR="36195" marT="0" marB="0" anchor="ctr"/>
                </a:tc>
                <a:tc gridSpan="2">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000" dirty="0" smtClean="0">
                          <a:solidFill>
                            <a:schemeClr val="tx1"/>
                          </a:solidFill>
                          <a:effectLst/>
                          <a:latin typeface="+mn-lt"/>
                          <a:ea typeface="Times New Roman"/>
                          <a:cs typeface="Helvetica" panose="020B0604020202020204" pitchFamily="34" charset="0"/>
                        </a:rPr>
                        <a:t>с</a:t>
                      </a:r>
                      <a:r>
                        <a:rPr lang="ru-RU" sz="1000" baseline="0" dirty="0" smtClean="0">
                          <a:solidFill>
                            <a:schemeClr val="tx1"/>
                          </a:solidFill>
                          <a:effectLst/>
                          <a:latin typeface="+mn-lt"/>
                          <a:ea typeface="Times New Roman"/>
                          <a:cs typeface="Helvetica" panose="020B0604020202020204" pitchFamily="34" charset="0"/>
                        </a:rPr>
                        <a:t> 2020 </a:t>
                      </a:r>
                      <a:r>
                        <a:rPr lang="ru-RU" sz="1000" b="0" i="0" u="none" strike="noStrike" dirty="0" smtClean="0">
                          <a:solidFill>
                            <a:srgbClr val="000000"/>
                          </a:solidFill>
                          <a:effectLst/>
                          <a:latin typeface="+mn-lt"/>
                        </a:rPr>
                        <a:t>года</a:t>
                      </a:r>
                    </a:p>
                    <a:p>
                      <a:endParaRPr lang="ru-RU" dirty="0"/>
                    </a:p>
                  </a:txBody>
                  <a:tcPr/>
                </a:tc>
                <a:tc hMerge="1">
                  <a:txBody>
                    <a:bodyPr/>
                    <a:lstStyle/>
                    <a:p>
                      <a:endParaRPr lang="ru-RU"/>
                    </a:p>
                  </a:txBody>
                  <a:tcPr/>
                </a:tc>
              </a:tr>
              <a:tr h="387036">
                <a:tc>
                  <a:txBody>
                    <a:bodyPr/>
                    <a:lstStyle/>
                    <a:p>
                      <a:pPr algn="just">
                        <a:lnSpc>
                          <a:spcPts val="1200"/>
                        </a:lnSpc>
                        <a:spcAft>
                          <a:spcPts val="600"/>
                        </a:spcAft>
                      </a:pPr>
                      <a:r>
                        <a:rPr lang="ru-RU" sz="1100" dirty="0">
                          <a:effectLst/>
                          <a:latin typeface="Helvetica" panose="020B0604020202020204" pitchFamily="34" charset="0"/>
                          <a:ea typeface="Times New Roman"/>
                          <a:cs typeface="Helvetica" panose="020B0604020202020204" pitchFamily="34" charset="0"/>
                        </a:rPr>
                        <a:t>Количество </a:t>
                      </a:r>
                      <a:r>
                        <a:rPr lang="ru-RU" sz="1100" dirty="0" err="1">
                          <a:effectLst/>
                          <a:latin typeface="Helvetica" panose="020B0604020202020204" pitchFamily="34" charset="0"/>
                          <a:ea typeface="Times New Roman"/>
                          <a:cs typeface="Helvetica" panose="020B0604020202020204" pitchFamily="34" charset="0"/>
                        </a:rPr>
                        <a:t>самозанятых</a:t>
                      </a:r>
                      <a:r>
                        <a:rPr lang="ru-RU" sz="1100" dirty="0">
                          <a:effectLst/>
                          <a:latin typeface="Helvetica" panose="020B0604020202020204" pitchFamily="34" charset="0"/>
                          <a:ea typeface="Times New Roman"/>
                          <a:cs typeface="Helvetica" panose="020B0604020202020204" pitchFamily="34" charset="0"/>
                        </a:rPr>
                        <a:t> граждан, зафиксировавших свой статус с учетом введения налогового режима для </a:t>
                      </a:r>
                      <a:r>
                        <a:rPr lang="ru-RU" sz="1100" dirty="0" err="1">
                          <a:effectLst/>
                          <a:latin typeface="Helvetica" panose="020B0604020202020204" pitchFamily="34" charset="0"/>
                          <a:ea typeface="Times New Roman"/>
                          <a:cs typeface="Helvetica" panose="020B0604020202020204" pitchFamily="34" charset="0"/>
                        </a:rPr>
                        <a:t>самозанятых</a:t>
                      </a:r>
                      <a:r>
                        <a:rPr lang="ru-RU" sz="1100" dirty="0">
                          <a:effectLst/>
                          <a:latin typeface="Helvetica" panose="020B0604020202020204" pitchFamily="34" charset="0"/>
                          <a:ea typeface="Times New Roman"/>
                          <a:cs typeface="Helvetica" panose="020B0604020202020204" pitchFamily="34" charset="0"/>
                        </a:rPr>
                        <a:t>, человек</a:t>
                      </a:r>
                    </a:p>
                  </a:txBody>
                  <a:tcPr marL="36195" marR="36195" marT="0" marB="0" anchor="ctr"/>
                </a:tc>
                <a:tc gridSpan="2">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000" dirty="0" smtClean="0">
                          <a:solidFill>
                            <a:schemeClr val="tx1"/>
                          </a:solidFill>
                          <a:effectLst/>
                          <a:latin typeface="+mn-lt"/>
                          <a:ea typeface="Times New Roman"/>
                          <a:cs typeface="Helvetica" panose="020B0604020202020204" pitchFamily="34" charset="0"/>
                        </a:rPr>
                        <a:t>с</a:t>
                      </a:r>
                      <a:r>
                        <a:rPr lang="ru-RU" sz="1000" baseline="0" dirty="0" smtClean="0">
                          <a:solidFill>
                            <a:schemeClr val="tx1"/>
                          </a:solidFill>
                          <a:effectLst/>
                          <a:latin typeface="+mn-lt"/>
                          <a:ea typeface="Times New Roman"/>
                          <a:cs typeface="Helvetica" panose="020B0604020202020204" pitchFamily="34" charset="0"/>
                        </a:rPr>
                        <a:t> 2020 </a:t>
                      </a:r>
                      <a:r>
                        <a:rPr lang="ru-RU" sz="1000" b="0" i="0" u="none" strike="noStrike" dirty="0" smtClean="0">
                          <a:solidFill>
                            <a:srgbClr val="000000"/>
                          </a:solidFill>
                          <a:effectLst/>
                          <a:latin typeface="+mn-lt"/>
                        </a:rPr>
                        <a:t>года</a:t>
                      </a:r>
                    </a:p>
                    <a:p>
                      <a:endParaRPr lang="ru-RU" dirty="0"/>
                    </a:p>
                  </a:txBody>
                  <a:tcPr/>
                </a:tc>
                <a:tc hMerge="1">
                  <a:txBody>
                    <a:bodyPr/>
                    <a:lstStyle/>
                    <a:p>
                      <a:endParaRPr lang="ru-RU"/>
                    </a:p>
                  </a:txBody>
                  <a:tcPr/>
                </a:tc>
              </a:tr>
              <a:tr h="238176">
                <a:tc>
                  <a:txBody>
                    <a:bodyPr/>
                    <a:lstStyle/>
                    <a:p>
                      <a:pPr marL="0" marR="0" indent="0" algn="ctr" defTabSz="914400" fontAlgn="ctr" latinLnBrk="0">
                        <a:lnSpc>
                          <a:spcPct val="100000"/>
                        </a:lnSpc>
                        <a:spcBef>
                          <a:spcPts val="0"/>
                        </a:spcBef>
                        <a:spcAft>
                          <a:spcPts val="0"/>
                        </a:spcAft>
                        <a:buClrTx/>
                        <a:buSzTx/>
                        <a:buFontTx/>
                        <a:buNone/>
                        <a:tabLst/>
                      </a:pPr>
                      <a:r>
                        <a:rPr lang="ru-RU" sz="1100" b="0" i="0" u="none" strike="noStrike" cap="none" spc="0" baseline="0" dirty="0" smtClean="0">
                          <a:ln>
                            <a:noFill/>
                          </a:ln>
                          <a:solidFill>
                            <a:srgbClr val="000000"/>
                          </a:solidFill>
                          <a:effectLst/>
                          <a:uFillTx/>
                          <a:latin typeface="+mn-lt"/>
                          <a:ea typeface="+mn-ea"/>
                          <a:cs typeface="+mn-cs"/>
                          <a:sym typeface="Arial"/>
                        </a:rPr>
                        <a:t>Количество выданных  </a:t>
                      </a:r>
                      <a:r>
                        <a:rPr lang="ru-RU" sz="1100" b="0" i="0" u="none" strike="noStrike" cap="none" spc="0" baseline="0" dirty="0" err="1" smtClean="0">
                          <a:ln>
                            <a:noFill/>
                          </a:ln>
                          <a:solidFill>
                            <a:srgbClr val="000000"/>
                          </a:solidFill>
                          <a:effectLst/>
                          <a:uFillTx/>
                          <a:latin typeface="+mn-lt"/>
                          <a:ea typeface="+mn-ea"/>
                          <a:cs typeface="+mn-cs"/>
                          <a:sym typeface="Arial"/>
                        </a:rPr>
                        <a:t>микрозаймов</a:t>
                      </a:r>
                      <a:r>
                        <a:rPr lang="ru-RU" sz="1100" b="0" i="0" u="none" strike="noStrike" cap="none" spc="0" baseline="0" dirty="0" smtClean="0">
                          <a:ln>
                            <a:noFill/>
                          </a:ln>
                          <a:solidFill>
                            <a:srgbClr val="000000"/>
                          </a:solidFill>
                          <a:effectLst/>
                          <a:uFillTx/>
                          <a:latin typeface="+mn-lt"/>
                          <a:ea typeface="+mn-ea"/>
                          <a:cs typeface="+mn-cs"/>
                          <a:sym typeface="Arial"/>
                        </a:rPr>
                        <a:t>, ед.</a:t>
                      </a:r>
                      <a:endParaRPr lang="ru-RU" sz="1100" b="0" i="0" u="none" strike="noStrike" cap="none" spc="0" baseline="0" dirty="0">
                        <a:ln>
                          <a:noFill/>
                        </a:ln>
                        <a:solidFill>
                          <a:srgbClr val="000000"/>
                        </a:solidFill>
                        <a:effectLst/>
                        <a:uFillTx/>
                        <a:latin typeface="+mn-lt"/>
                        <a:ea typeface="+mn-ea"/>
                        <a:cs typeface="+mn-cs"/>
                        <a:sym typeface="Arial"/>
                      </a:endParaRPr>
                    </a:p>
                  </a:txBody>
                  <a:tcPr marL="36195" marR="36195" marT="0" marB="0" anchor="ctr"/>
                </a:tc>
                <a:tc>
                  <a:txBody>
                    <a:bodyPr/>
                    <a:lstStyle/>
                    <a:p>
                      <a:pPr marL="0" marR="0" indent="0" algn="ctr" defTabSz="914400" fontAlgn="ctr" latinLnBrk="0">
                        <a:lnSpc>
                          <a:spcPct val="100000"/>
                        </a:lnSpc>
                        <a:spcBef>
                          <a:spcPts val="0"/>
                        </a:spcBef>
                        <a:spcAft>
                          <a:spcPts val="0"/>
                        </a:spcAft>
                        <a:buClrTx/>
                        <a:buSzTx/>
                        <a:buFontTx/>
                        <a:buNone/>
                        <a:tabLst/>
                      </a:pPr>
                      <a:r>
                        <a:rPr lang="ru-RU" sz="1200" b="0" i="0" u="none" strike="noStrike" cap="none" spc="0" baseline="0" dirty="0" smtClean="0">
                          <a:ln>
                            <a:noFill/>
                          </a:ln>
                          <a:solidFill>
                            <a:srgbClr val="000000"/>
                          </a:solidFill>
                          <a:effectLst/>
                          <a:uFillTx/>
                          <a:latin typeface="+mn-lt"/>
                          <a:ea typeface="+mn-ea"/>
                          <a:cs typeface="+mn-cs"/>
                          <a:sym typeface="Arial"/>
                        </a:rPr>
                        <a:t>3</a:t>
                      </a:r>
                      <a:endParaRPr lang="ru-RU" sz="1200" b="0" i="0" u="none" strike="noStrike" cap="none" spc="0" baseline="0" dirty="0">
                        <a:ln>
                          <a:noFill/>
                        </a:ln>
                        <a:solidFill>
                          <a:srgbClr val="000000"/>
                        </a:solidFill>
                        <a:effectLst/>
                        <a:uFillTx/>
                        <a:latin typeface="+mn-lt"/>
                        <a:ea typeface="+mn-ea"/>
                        <a:cs typeface="+mn-cs"/>
                        <a:sym typeface="Arial"/>
                      </a:endParaRPr>
                    </a:p>
                  </a:txBody>
                  <a:tcPr marL="36195" marR="36195" marT="0" marB="0" anchor="ctr"/>
                </a:tc>
                <a:tc>
                  <a:txBody>
                    <a:bodyPr/>
                    <a:lstStyle/>
                    <a:p>
                      <a:r>
                        <a:rPr lang="ru-RU" dirty="0" smtClean="0"/>
                        <a:t>22</a:t>
                      </a:r>
                      <a:endParaRPr lang="ru-RU" dirty="0"/>
                    </a:p>
                  </a:txBody>
                  <a:tcPr/>
                </a:tc>
              </a:tr>
              <a:tr h="238176">
                <a:tc>
                  <a:txBody>
                    <a:bodyPr/>
                    <a:lstStyle/>
                    <a:p>
                      <a:pPr marL="0" marR="0" indent="0" algn="ctr" defTabSz="914400" eaLnBrk="1" fontAlgn="ctr" latinLnBrk="0" hangingPunct="1">
                        <a:lnSpc>
                          <a:spcPct val="100000"/>
                        </a:lnSpc>
                        <a:spcBef>
                          <a:spcPts val="0"/>
                        </a:spcBef>
                        <a:spcAft>
                          <a:spcPts val="0"/>
                        </a:spcAft>
                        <a:buClrTx/>
                        <a:buSzTx/>
                        <a:buFontTx/>
                        <a:buNone/>
                        <a:tabLst/>
                        <a:defRPr/>
                      </a:pPr>
                      <a:r>
                        <a:rPr lang="ru-RU" sz="1100" dirty="0" smtClean="0">
                          <a:effectLst/>
                          <a:latin typeface="Helvetica" panose="020B0604020202020204" pitchFamily="34" charset="0"/>
                          <a:ea typeface="Times New Roman"/>
                          <a:cs typeface="Helvetica" panose="020B0604020202020204" pitchFamily="34" charset="0"/>
                        </a:rPr>
                        <a:t>Объем выданных </a:t>
                      </a:r>
                      <a:r>
                        <a:rPr lang="ru-RU" sz="1100" dirty="0" err="1" smtClean="0">
                          <a:effectLst/>
                          <a:latin typeface="Helvetica" panose="020B0604020202020204" pitchFamily="34" charset="0"/>
                          <a:ea typeface="Times New Roman"/>
                          <a:cs typeface="Helvetica" panose="020B0604020202020204" pitchFamily="34" charset="0"/>
                        </a:rPr>
                        <a:t>микрозаймов</a:t>
                      </a:r>
                      <a:r>
                        <a:rPr lang="ru-RU" sz="1100" dirty="0" smtClean="0">
                          <a:effectLst/>
                          <a:latin typeface="Helvetica" panose="020B0604020202020204" pitchFamily="34" charset="0"/>
                          <a:ea typeface="Times New Roman"/>
                          <a:cs typeface="Helvetica" panose="020B0604020202020204" pitchFamily="34" charset="0"/>
                        </a:rPr>
                        <a:t>, </a:t>
                      </a:r>
                      <a:r>
                        <a:rPr lang="ru-RU" sz="1100" dirty="0" err="1" smtClean="0">
                          <a:effectLst/>
                          <a:latin typeface="Helvetica" panose="020B0604020202020204" pitchFamily="34" charset="0"/>
                          <a:ea typeface="Times New Roman"/>
                          <a:cs typeface="Helvetica" panose="020B0604020202020204" pitchFamily="34" charset="0"/>
                        </a:rPr>
                        <a:t>тыс.руб</a:t>
                      </a:r>
                      <a:r>
                        <a:rPr lang="ru-RU" sz="1100" dirty="0" smtClean="0">
                          <a:effectLst/>
                          <a:latin typeface="Helvetica" panose="020B0604020202020204" pitchFamily="34" charset="0"/>
                          <a:ea typeface="Times New Roman"/>
                          <a:cs typeface="Helvetica" panose="020B0604020202020204" pitchFamily="34" charset="0"/>
                        </a:rPr>
                        <a:t>.</a:t>
                      </a:r>
                    </a:p>
                  </a:txBody>
                  <a:tcPr marL="36195" marR="36195" marT="0" marB="0" anchor="ctr"/>
                </a:tc>
                <a:tc>
                  <a:txBody>
                    <a:bodyPr/>
                    <a:lstStyle/>
                    <a:p>
                      <a:pPr marL="0" marR="0" indent="0" algn="ctr" defTabSz="914400" fontAlgn="ctr" latinLnBrk="0">
                        <a:lnSpc>
                          <a:spcPct val="100000"/>
                        </a:lnSpc>
                        <a:spcBef>
                          <a:spcPts val="0"/>
                        </a:spcBef>
                        <a:spcAft>
                          <a:spcPts val="0"/>
                        </a:spcAft>
                        <a:buClrTx/>
                        <a:buSzTx/>
                        <a:buFontTx/>
                        <a:buNone/>
                        <a:tabLst/>
                      </a:pPr>
                      <a:r>
                        <a:rPr lang="ru-RU" sz="1200" b="0" i="0" u="none" strike="noStrike" dirty="0" smtClean="0">
                          <a:solidFill>
                            <a:srgbClr val="000000"/>
                          </a:solidFill>
                          <a:effectLst/>
                          <a:latin typeface="+mn-lt"/>
                        </a:rPr>
                        <a:t>3 696</a:t>
                      </a:r>
                      <a:endParaRPr lang="ru-RU" sz="1200" b="0" i="0" u="none" strike="noStrike" cap="none" spc="0" baseline="0" dirty="0">
                        <a:ln>
                          <a:noFill/>
                        </a:ln>
                        <a:solidFill>
                          <a:srgbClr val="000000"/>
                        </a:solidFill>
                        <a:effectLst/>
                        <a:uFillTx/>
                        <a:latin typeface="+mn-lt"/>
                        <a:ea typeface="+mn-ea"/>
                        <a:cs typeface="+mn-cs"/>
                        <a:sym typeface="Arial"/>
                      </a:endParaRPr>
                    </a:p>
                  </a:txBody>
                  <a:tcPr marL="9525" marR="9525" marT="9525" marB="0" anchor="ctr"/>
                </a:tc>
                <a:tc>
                  <a:txBody>
                    <a:bodyPr/>
                    <a:lstStyle/>
                    <a:p>
                      <a:r>
                        <a:rPr lang="ru-RU" dirty="0" smtClean="0"/>
                        <a:t>17085</a:t>
                      </a:r>
                      <a:endParaRPr lang="ru-RU" dirty="0"/>
                    </a:p>
                  </a:txBody>
                  <a:tcPr/>
                </a:tc>
              </a:tr>
              <a:tr h="360828">
                <a:tc>
                  <a:txBody>
                    <a:bodyPr/>
                    <a:lstStyle/>
                    <a:p>
                      <a:pPr marL="0" marR="0" indent="0" algn="ctr" defTabSz="914400" fontAlgn="ctr" latinLnBrk="0">
                        <a:lnSpc>
                          <a:spcPct val="100000"/>
                        </a:lnSpc>
                        <a:spcBef>
                          <a:spcPts val="0"/>
                        </a:spcBef>
                        <a:spcAft>
                          <a:spcPts val="0"/>
                        </a:spcAft>
                        <a:buClrTx/>
                        <a:buSzTx/>
                        <a:buFontTx/>
                        <a:buNone/>
                        <a:tabLst/>
                      </a:pPr>
                      <a:r>
                        <a:rPr lang="ru-RU" sz="1100" dirty="0" smtClean="0">
                          <a:effectLst/>
                          <a:latin typeface="Helvetica" panose="020B0604020202020204" pitchFamily="34" charset="0"/>
                          <a:ea typeface="Times New Roman"/>
                          <a:cs typeface="Helvetica" panose="020B0604020202020204" pitchFamily="34" charset="0"/>
                        </a:rPr>
                        <a:t>Количество СМСП, отвечающих требованиям и условиям оказания финансовой поддержки (</a:t>
                      </a:r>
                      <a:r>
                        <a:rPr lang="ru-RU" sz="1100" dirty="0" err="1" smtClean="0">
                          <a:effectLst/>
                          <a:latin typeface="Helvetica" panose="020B0604020202020204" pitchFamily="34" charset="0"/>
                          <a:ea typeface="Times New Roman"/>
                          <a:cs typeface="Helvetica" panose="020B0604020202020204" pitchFamily="34" charset="0"/>
                        </a:rPr>
                        <a:t>микрозаймы</a:t>
                      </a:r>
                      <a:r>
                        <a:rPr lang="ru-RU" sz="1100" dirty="0" smtClean="0">
                          <a:effectLst/>
                          <a:latin typeface="Helvetica" panose="020B0604020202020204" pitchFamily="34" charset="0"/>
                          <a:ea typeface="Times New Roman"/>
                          <a:cs typeface="Helvetica" panose="020B0604020202020204" pitchFamily="34" charset="0"/>
                        </a:rPr>
                        <a:t> и поручительства), направленных в МЭР СО (АО «ГФСО»), ед.</a:t>
                      </a:r>
                      <a:endParaRPr lang="ru-RU" sz="1100" b="0" i="0" u="none" strike="noStrike" cap="none" spc="0" baseline="0" dirty="0">
                        <a:ln>
                          <a:noFill/>
                        </a:ln>
                        <a:solidFill>
                          <a:srgbClr val="000000"/>
                        </a:solidFill>
                        <a:effectLst/>
                        <a:uFillTx/>
                        <a:latin typeface="+mn-lt"/>
                        <a:ea typeface="+mn-ea"/>
                        <a:cs typeface="+mn-cs"/>
                        <a:sym typeface="Arial"/>
                      </a:endParaRPr>
                    </a:p>
                  </a:txBody>
                  <a:tcPr marL="36195" marR="36195" marT="0" marB="0" anchor="ctr"/>
                </a:tc>
                <a:tc>
                  <a:txBody>
                    <a:bodyPr/>
                    <a:lstStyle/>
                    <a:p>
                      <a:pPr marL="0" marR="0" indent="0" algn="ctr" defTabSz="914400" fontAlgn="ctr" latinLnBrk="0">
                        <a:lnSpc>
                          <a:spcPct val="100000"/>
                        </a:lnSpc>
                        <a:spcBef>
                          <a:spcPts val="0"/>
                        </a:spcBef>
                        <a:spcAft>
                          <a:spcPts val="0"/>
                        </a:spcAft>
                        <a:buClrTx/>
                        <a:buSzTx/>
                        <a:buFontTx/>
                        <a:buNone/>
                        <a:tabLst/>
                      </a:pPr>
                      <a:r>
                        <a:rPr lang="ru-RU" sz="1200" b="0" i="0" u="none" strike="noStrike" cap="none" spc="0" baseline="0" dirty="0" smtClean="0">
                          <a:ln>
                            <a:noFill/>
                          </a:ln>
                          <a:solidFill>
                            <a:srgbClr val="000000"/>
                          </a:solidFill>
                          <a:effectLst/>
                          <a:uFillTx/>
                          <a:latin typeface="+mn-lt"/>
                          <a:ea typeface="+mn-ea"/>
                          <a:cs typeface="+mn-cs"/>
                          <a:sym typeface="Arial"/>
                        </a:rPr>
                        <a:t>1</a:t>
                      </a:r>
                      <a:endParaRPr lang="ru-RU" sz="1200" b="0" i="0" u="none" strike="noStrike" cap="none" spc="0" baseline="0" dirty="0">
                        <a:ln>
                          <a:noFill/>
                        </a:ln>
                        <a:solidFill>
                          <a:srgbClr val="000000"/>
                        </a:solidFill>
                        <a:effectLst/>
                        <a:uFillTx/>
                        <a:latin typeface="+mn-lt"/>
                        <a:ea typeface="+mn-ea"/>
                        <a:cs typeface="+mn-cs"/>
                        <a:sym typeface="Arial"/>
                      </a:endParaRPr>
                    </a:p>
                  </a:txBody>
                  <a:tcPr marL="9525" marR="9525" marT="9525" marB="0" anchor="ctr"/>
                </a:tc>
                <a:tc>
                  <a:txBody>
                    <a:bodyPr/>
                    <a:lstStyle/>
                    <a:p>
                      <a:r>
                        <a:rPr lang="ru-RU" dirty="0" smtClean="0"/>
                        <a:t>2</a:t>
                      </a:r>
                      <a:endParaRPr lang="ru-RU" dirty="0"/>
                    </a:p>
                  </a:txBody>
                  <a:tcPr/>
                </a:tc>
              </a:tr>
              <a:tr h="327492">
                <a:tc>
                  <a:txBody>
                    <a:bodyPr/>
                    <a:lstStyle/>
                    <a:p>
                      <a:pPr marL="0" marR="0" indent="0" algn="ctr" defTabSz="914400" eaLnBrk="1" fontAlgn="ctr" latinLnBrk="0" hangingPunct="1">
                        <a:lnSpc>
                          <a:spcPct val="100000"/>
                        </a:lnSpc>
                        <a:spcBef>
                          <a:spcPts val="0"/>
                        </a:spcBef>
                        <a:spcAft>
                          <a:spcPts val="0"/>
                        </a:spcAft>
                        <a:buClrTx/>
                        <a:buSzTx/>
                        <a:buFontTx/>
                        <a:buNone/>
                        <a:tabLst/>
                        <a:defRPr/>
                      </a:pPr>
                      <a:r>
                        <a:rPr lang="ru-RU" sz="1100" dirty="0" smtClean="0">
                          <a:latin typeface="Helvetica" panose="020B0604020202020204" pitchFamily="34" charset="0"/>
                          <a:cs typeface="Helvetica" panose="020B0604020202020204" pitchFamily="34" charset="0"/>
                        </a:rPr>
                        <a:t>Количество субъектов МСП и </a:t>
                      </a:r>
                      <a:r>
                        <a:rPr lang="ru-RU" sz="1100" dirty="0" err="1" smtClean="0">
                          <a:latin typeface="Helvetica" panose="020B0604020202020204" pitchFamily="34" charset="0"/>
                          <a:cs typeface="Helvetica" panose="020B0604020202020204" pitchFamily="34" charset="0"/>
                        </a:rPr>
                        <a:t>самозанятых</a:t>
                      </a:r>
                      <a:r>
                        <a:rPr lang="ru-RU" sz="1100" dirty="0" smtClean="0">
                          <a:latin typeface="Helvetica" panose="020B0604020202020204" pitchFamily="34" charset="0"/>
                          <a:cs typeface="Helvetica" panose="020B0604020202020204" pitchFamily="34" charset="0"/>
                        </a:rPr>
                        <a:t> граждан, получивших поддержку в рамках федерального проекта, человек</a:t>
                      </a:r>
                      <a:endParaRPr lang="ru-RU" sz="1100" b="0" i="0" u="none" strike="noStrike" cap="none" spc="0" baseline="0" dirty="0" smtClean="0">
                        <a:ln>
                          <a:noFill/>
                        </a:ln>
                        <a:solidFill>
                          <a:srgbClr val="000000"/>
                        </a:solidFill>
                        <a:effectLst/>
                        <a:uFillTx/>
                        <a:latin typeface="+mn-lt"/>
                        <a:ea typeface="+mn-ea"/>
                        <a:cs typeface="+mn-cs"/>
                        <a:sym typeface="Arial"/>
                      </a:endParaRPr>
                    </a:p>
                  </a:txBody>
                  <a:tcPr marL="5200" marR="5200" marT="0" marB="0" anchor="ctr"/>
                </a:tc>
                <a:tc>
                  <a:txBody>
                    <a:bodyPr/>
                    <a:lstStyle/>
                    <a:p>
                      <a:pPr marL="0" marR="0" indent="0" algn="ctr" defTabSz="914400" fontAlgn="ctr" latinLnBrk="0">
                        <a:lnSpc>
                          <a:spcPct val="100000"/>
                        </a:lnSpc>
                        <a:spcBef>
                          <a:spcPts val="0"/>
                        </a:spcBef>
                        <a:spcAft>
                          <a:spcPts val="0"/>
                        </a:spcAft>
                        <a:buClrTx/>
                        <a:buSzTx/>
                        <a:buFontTx/>
                        <a:buNone/>
                        <a:tabLst/>
                      </a:pPr>
                      <a:r>
                        <a:rPr lang="ru-RU" sz="1200" b="0" i="0" u="none" strike="noStrike" cap="none" spc="0" baseline="0" dirty="0" smtClean="0">
                          <a:ln>
                            <a:noFill/>
                          </a:ln>
                          <a:solidFill>
                            <a:srgbClr val="000000"/>
                          </a:solidFill>
                          <a:effectLst/>
                          <a:uFillTx/>
                          <a:latin typeface="+mn-lt"/>
                          <a:ea typeface="+mn-ea"/>
                          <a:cs typeface="+mn-cs"/>
                          <a:sym typeface="Arial"/>
                        </a:rPr>
                        <a:t>26</a:t>
                      </a:r>
                      <a:endParaRPr lang="ru-RU" sz="1200" b="0" i="0" u="none" strike="noStrike" cap="none" spc="0" baseline="0" dirty="0">
                        <a:ln>
                          <a:noFill/>
                        </a:ln>
                        <a:solidFill>
                          <a:srgbClr val="000000"/>
                        </a:solidFill>
                        <a:effectLst/>
                        <a:uFillTx/>
                        <a:latin typeface="+mn-lt"/>
                        <a:ea typeface="+mn-ea"/>
                        <a:cs typeface="+mn-cs"/>
                        <a:sym typeface="Arial"/>
                      </a:endParaRPr>
                    </a:p>
                  </a:txBody>
                  <a:tcPr marL="9525" marR="9525" marT="9525" marB="0" anchor="ctr"/>
                </a:tc>
                <a:tc>
                  <a:txBody>
                    <a:bodyPr/>
                    <a:lstStyle/>
                    <a:p>
                      <a:r>
                        <a:rPr lang="ru-RU" dirty="0" smtClean="0"/>
                        <a:t>112</a:t>
                      </a:r>
                      <a:endParaRPr lang="ru-RU" dirty="0"/>
                    </a:p>
                  </a:txBody>
                  <a:tcPr/>
                </a:tc>
              </a:tr>
              <a:tr h="376615">
                <a:tc>
                  <a:txBody>
                    <a:bodyPr/>
                    <a:lstStyle/>
                    <a:p>
                      <a:pPr marL="30480" marR="0" indent="0" algn="l" defTabSz="914400" eaLnBrk="1" fontAlgn="auto" latinLnBrk="0" hangingPunct="1">
                        <a:lnSpc>
                          <a:spcPct val="115000"/>
                        </a:lnSpc>
                        <a:spcBef>
                          <a:spcPts val="0"/>
                        </a:spcBef>
                        <a:spcAft>
                          <a:spcPts val="0"/>
                        </a:spcAft>
                        <a:buClrTx/>
                        <a:buSzTx/>
                        <a:buFontTx/>
                        <a:buNone/>
                        <a:tabLst/>
                        <a:defRPr/>
                      </a:pPr>
                      <a:r>
                        <a:rPr lang="ru-RU" sz="1100" b="0" dirty="0" smtClean="0">
                          <a:solidFill>
                            <a:srgbClr val="000000"/>
                          </a:solidFill>
                          <a:latin typeface="Helvetica" panose="020B0604020202020204" pitchFamily="34" charset="0"/>
                          <a:ea typeface="Calibri"/>
                          <a:cs typeface="Helvetica" panose="020B0604020202020204" pitchFamily="34" charset="0"/>
                        </a:rPr>
                        <a:t>Количество субъектов МСП, выведенных на экспорт при поддержке центров (агентств) координации поддержки экспортно-ориентированных субъектов МСП, ед.</a:t>
                      </a:r>
                    </a:p>
                  </a:txBody>
                  <a:tcPr marL="5200" marR="5200" marT="0" marB="0" anchor="ctr"/>
                </a:tc>
                <a:tc>
                  <a:txBody>
                    <a:bodyPr/>
                    <a:lstStyle/>
                    <a:p>
                      <a:pPr marL="0" marR="0" indent="0" algn="ctr" defTabSz="914400" fontAlgn="ctr" latinLnBrk="0">
                        <a:lnSpc>
                          <a:spcPct val="100000"/>
                        </a:lnSpc>
                        <a:spcBef>
                          <a:spcPts val="0"/>
                        </a:spcBef>
                        <a:spcAft>
                          <a:spcPts val="0"/>
                        </a:spcAft>
                        <a:buClrTx/>
                        <a:buSzTx/>
                        <a:buFontTx/>
                        <a:buNone/>
                        <a:tabLst/>
                      </a:pPr>
                      <a:r>
                        <a:rPr lang="ru-RU" sz="1200" b="0" i="0" u="none" strike="noStrike" cap="none" spc="0" baseline="0" dirty="0" smtClean="0">
                          <a:ln>
                            <a:noFill/>
                          </a:ln>
                          <a:solidFill>
                            <a:srgbClr val="000000"/>
                          </a:solidFill>
                          <a:effectLst/>
                          <a:uFillTx/>
                          <a:latin typeface="+mn-lt"/>
                          <a:ea typeface="+mn-ea"/>
                          <a:cs typeface="+mn-cs"/>
                          <a:sym typeface="Arial"/>
                        </a:rPr>
                        <a:t>1</a:t>
                      </a:r>
                      <a:endParaRPr lang="ru-RU" sz="1200" b="0" i="0" u="none" strike="noStrike" cap="none" spc="0" baseline="0" dirty="0">
                        <a:ln>
                          <a:noFill/>
                        </a:ln>
                        <a:solidFill>
                          <a:srgbClr val="000000"/>
                        </a:solidFill>
                        <a:effectLst/>
                        <a:uFillTx/>
                        <a:latin typeface="+mn-lt"/>
                        <a:ea typeface="+mn-ea"/>
                        <a:cs typeface="+mn-cs"/>
                        <a:sym typeface="Arial"/>
                      </a:endParaRPr>
                    </a:p>
                  </a:txBody>
                  <a:tcPr marL="36195" marR="36195" marT="0" marB="0" anchor="ctr"/>
                </a:tc>
                <a:tc>
                  <a:txBody>
                    <a:bodyPr/>
                    <a:lstStyle/>
                    <a:p>
                      <a:r>
                        <a:rPr lang="ru-RU" dirty="0" smtClean="0"/>
                        <a:t>0</a:t>
                      </a:r>
                      <a:endParaRPr lang="ru-RU" dirty="0"/>
                    </a:p>
                  </a:txBody>
                  <a:tcPr/>
                </a:tc>
              </a:tr>
              <a:tr h="259908">
                <a:tc>
                  <a:txBody>
                    <a:bodyPr/>
                    <a:lstStyle/>
                    <a:p>
                      <a:pPr marL="0" marR="0" indent="0" algn="ctr" defTabSz="914400" eaLnBrk="1" fontAlgn="ctr" latinLnBrk="0" hangingPunct="1">
                        <a:lnSpc>
                          <a:spcPct val="100000"/>
                        </a:lnSpc>
                        <a:spcBef>
                          <a:spcPts val="0"/>
                        </a:spcBef>
                        <a:spcAft>
                          <a:spcPts val="0"/>
                        </a:spcAft>
                        <a:buClrTx/>
                        <a:buSzTx/>
                        <a:buFontTx/>
                        <a:buNone/>
                        <a:tabLst/>
                        <a:defRPr/>
                      </a:pPr>
                      <a:r>
                        <a:rPr lang="ru-RU" sz="1100" b="0" i="0" u="none" strike="noStrike" dirty="0" smtClean="0">
                          <a:solidFill>
                            <a:srgbClr val="000000"/>
                          </a:solidFill>
                          <a:effectLst/>
                          <a:latin typeface="Helvetica" panose="020B0604020202020204" pitchFamily="34" charset="0"/>
                          <a:cs typeface="Helvetica" panose="020B0604020202020204" pitchFamily="34" charset="0"/>
                        </a:rPr>
                        <a:t>Количество физических лиц-участников ФП "Популяризация предпринимательства", человек</a:t>
                      </a:r>
                      <a:endParaRPr lang="ru-RU" sz="1100" b="0" i="0" u="none" strike="noStrike" cap="none" spc="0" baseline="0" dirty="0" smtClean="0">
                        <a:ln>
                          <a:noFill/>
                        </a:ln>
                        <a:solidFill>
                          <a:srgbClr val="000000"/>
                        </a:solidFill>
                        <a:effectLst/>
                        <a:uFillTx/>
                        <a:latin typeface="+mn-lt"/>
                        <a:ea typeface="+mn-ea"/>
                        <a:cs typeface="+mn-cs"/>
                        <a:sym typeface="Arial"/>
                      </a:endParaRPr>
                    </a:p>
                  </a:txBody>
                  <a:tcPr marL="5200" marR="5200" marT="0" marB="0" anchor="ctr"/>
                </a:tc>
                <a:tc>
                  <a:txBody>
                    <a:bodyPr/>
                    <a:lstStyle/>
                    <a:p>
                      <a:pPr marL="0" marR="0" indent="0" algn="ctr" defTabSz="914400" fontAlgn="ctr" latinLnBrk="0">
                        <a:lnSpc>
                          <a:spcPct val="100000"/>
                        </a:lnSpc>
                        <a:spcBef>
                          <a:spcPts val="0"/>
                        </a:spcBef>
                        <a:spcAft>
                          <a:spcPts val="0"/>
                        </a:spcAft>
                        <a:buClrTx/>
                        <a:buSzTx/>
                        <a:buFontTx/>
                        <a:buNone/>
                        <a:tabLst/>
                      </a:pPr>
                      <a:r>
                        <a:rPr lang="ru-RU" sz="1200" b="0" i="0" u="none" strike="noStrike" cap="none" spc="0" baseline="0" dirty="0" smtClean="0">
                          <a:ln>
                            <a:noFill/>
                          </a:ln>
                          <a:solidFill>
                            <a:srgbClr val="000000"/>
                          </a:solidFill>
                          <a:effectLst/>
                          <a:uFillTx/>
                          <a:latin typeface="+mn-lt"/>
                          <a:ea typeface="+mn-ea"/>
                          <a:cs typeface="+mn-cs"/>
                          <a:sym typeface="Arial"/>
                        </a:rPr>
                        <a:t>110</a:t>
                      </a:r>
                      <a:endParaRPr lang="ru-RU" sz="1200" b="0" i="0" u="none" strike="noStrike" cap="none" spc="0" baseline="0" dirty="0">
                        <a:ln>
                          <a:noFill/>
                        </a:ln>
                        <a:solidFill>
                          <a:srgbClr val="000000"/>
                        </a:solidFill>
                        <a:effectLst/>
                        <a:uFillTx/>
                        <a:latin typeface="+mn-lt"/>
                        <a:ea typeface="+mn-ea"/>
                        <a:cs typeface="+mn-cs"/>
                        <a:sym typeface="Arial"/>
                      </a:endParaRPr>
                    </a:p>
                  </a:txBody>
                  <a:tcPr marL="36195" marR="36195" marT="0" marB="0" anchor="ctr"/>
                </a:tc>
                <a:tc>
                  <a:txBody>
                    <a:bodyPr/>
                    <a:lstStyle/>
                    <a:p>
                      <a:r>
                        <a:rPr lang="ru-RU" dirty="0" smtClean="0"/>
                        <a:t>138</a:t>
                      </a:r>
                      <a:endParaRPr lang="ru-RU" dirty="0"/>
                    </a:p>
                  </a:txBody>
                  <a:tcPr/>
                </a:tc>
              </a:tr>
              <a:tr h="360828">
                <a:tc>
                  <a:txBody>
                    <a:bodyPr/>
                    <a:lstStyle/>
                    <a:p>
                      <a:pPr marL="0" marR="0" indent="0" algn="ctr" defTabSz="914400" eaLnBrk="1" fontAlgn="ctr" latinLnBrk="0" hangingPunct="1">
                        <a:lnSpc>
                          <a:spcPct val="100000"/>
                        </a:lnSpc>
                        <a:spcBef>
                          <a:spcPts val="0"/>
                        </a:spcBef>
                        <a:spcAft>
                          <a:spcPts val="0"/>
                        </a:spcAft>
                        <a:buClrTx/>
                        <a:buSzTx/>
                        <a:buFontTx/>
                        <a:buNone/>
                        <a:tabLst/>
                        <a:defRPr/>
                      </a:pPr>
                      <a:r>
                        <a:rPr lang="ru-RU" sz="1100" b="0" i="0" u="none" strike="noStrike" dirty="0" smtClean="0">
                          <a:solidFill>
                            <a:srgbClr val="000000"/>
                          </a:solidFill>
                          <a:effectLst/>
                          <a:latin typeface="Helvetica" panose="020B0604020202020204" pitchFamily="34" charset="0"/>
                          <a:cs typeface="Helvetica" panose="020B0604020202020204" pitchFamily="34" charset="0"/>
                        </a:rPr>
                        <a:t>Количество обученных основам ведения бизнеса, финансовой грамотности и иным навыкам предпринимательской деятельности, человек</a:t>
                      </a:r>
                      <a:r>
                        <a:rPr lang="ru-RU" sz="1100" b="0" i="0" u="none" strike="noStrike" cap="none" spc="0" baseline="0" dirty="0" smtClean="0">
                          <a:ln>
                            <a:noFill/>
                          </a:ln>
                          <a:solidFill>
                            <a:srgbClr val="000000"/>
                          </a:solidFill>
                          <a:effectLst/>
                          <a:uFillTx/>
                          <a:latin typeface="+mn-lt"/>
                          <a:ea typeface="+mn-ea"/>
                          <a:cs typeface="+mn-cs"/>
                          <a:sym typeface="Arial"/>
                        </a:rPr>
                        <a:t>.</a:t>
                      </a:r>
                    </a:p>
                  </a:txBody>
                  <a:tcPr marL="5200" marR="5200" marT="0" marB="0" anchor="ctr"/>
                </a:tc>
                <a:tc>
                  <a:txBody>
                    <a:bodyPr/>
                    <a:lstStyle/>
                    <a:p>
                      <a:pPr marL="0" marR="0" indent="0" algn="ctr" defTabSz="914400" fontAlgn="ctr" latinLnBrk="0">
                        <a:lnSpc>
                          <a:spcPct val="100000"/>
                        </a:lnSpc>
                        <a:spcBef>
                          <a:spcPts val="0"/>
                        </a:spcBef>
                        <a:spcAft>
                          <a:spcPts val="0"/>
                        </a:spcAft>
                        <a:buClrTx/>
                        <a:buSzTx/>
                        <a:buFontTx/>
                        <a:buNone/>
                        <a:tabLst/>
                      </a:pPr>
                      <a:r>
                        <a:rPr lang="ru-RU" sz="1200" b="0" i="0" u="none" strike="noStrike" cap="none" spc="0" baseline="0" dirty="0" smtClean="0">
                          <a:ln>
                            <a:noFill/>
                          </a:ln>
                          <a:solidFill>
                            <a:srgbClr val="000000"/>
                          </a:solidFill>
                          <a:effectLst/>
                          <a:uFillTx/>
                          <a:latin typeface="+mn-lt"/>
                          <a:ea typeface="+mn-ea"/>
                          <a:cs typeface="+mn-cs"/>
                          <a:sym typeface="Arial"/>
                        </a:rPr>
                        <a:t>21</a:t>
                      </a:r>
                      <a:endParaRPr lang="ru-RU" sz="1200" b="0" i="0" u="none" strike="noStrike" cap="none" spc="0" baseline="0" dirty="0">
                        <a:ln>
                          <a:noFill/>
                        </a:ln>
                        <a:solidFill>
                          <a:srgbClr val="000000"/>
                        </a:solidFill>
                        <a:effectLst/>
                        <a:uFillTx/>
                        <a:latin typeface="+mn-lt"/>
                        <a:ea typeface="+mn-ea"/>
                        <a:cs typeface="+mn-cs"/>
                        <a:sym typeface="Arial"/>
                      </a:endParaRPr>
                    </a:p>
                  </a:txBody>
                  <a:tcPr marL="36195" marR="36195" marT="0" marB="0" anchor="ctr"/>
                </a:tc>
                <a:tc>
                  <a:txBody>
                    <a:bodyPr/>
                    <a:lstStyle/>
                    <a:p>
                      <a:r>
                        <a:rPr lang="ru-RU" dirty="0" smtClean="0"/>
                        <a:t>31</a:t>
                      </a:r>
                      <a:endParaRPr lang="ru-RU" dirty="0"/>
                    </a:p>
                  </a:txBody>
                  <a:tcPr/>
                </a:tc>
              </a:tr>
              <a:tr h="327492">
                <a:tc>
                  <a:txBody>
                    <a:bodyPr/>
                    <a:lstStyle/>
                    <a:p>
                      <a:pPr marL="0" marR="0" indent="0" algn="ctr" defTabSz="914400" eaLnBrk="1" fontAlgn="ctr" latinLnBrk="0" hangingPunct="1">
                        <a:lnSpc>
                          <a:spcPct val="100000"/>
                        </a:lnSpc>
                        <a:spcBef>
                          <a:spcPts val="0"/>
                        </a:spcBef>
                        <a:spcAft>
                          <a:spcPts val="0"/>
                        </a:spcAft>
                        <a:buClrTx/>
                        <a:buSzTx/>
                        <a:buFontTx/>
                        <a:buNone/>
                        <a:tabLst/>
                        <a:defRPr/>
                      </a:pPr>
                      <a:r>
                        <a:rPr lang="ru-RU" sz="1100" b="0" i="0" u="none" strike="noStrike" dirty="0" smtClean="0">
                          <a:solidFill>
                            <a:srgbClr val="000000"/>
                          </a:solidFill>
                          <a:effectLst/>
                          <a:latin typeface="Helvetica" panose="020B0604020202020204" pitchFamily="34" charset="0"/>
                          <a:cs typeface="Helvetica" panose="020B0604020202020204" pitchFamily="34" charset="0"/>
                        </a:rPr>
                        <a:t>Количество вновь созданных субъектов МСП по итогам реализации ФП "Популяризация предпринимательства", ед.</a:t>
                      </a:r>
                      <a:endParaRPr lang="ru-RU" sz="1100" b="0" i="0" u="none" strike="noStrike" cap="none" spc="0" baseline="0" dirty="0" smtClean="0">
                        <a:ln>
                          <a:noFill/>
                        </a:ln>
                        <a:solidFill>
                          <a:srgbClr val="000000"/>
                        </a:solidFill>
                        <a:effectLst/>
                        <a:uFillTx/>
                        <a:latin typeface="+mn-lt"/>
                        <a:ea typeface="+mn-ea"/>
                        <a:cs typeface="+mn-cs"/>
                        <a:sym typeface="Arial"/>
                      </a:endParaRPr>
                    </a:p>
                  </a:txBody>
                  <a:tcPr marL="5200" marR="5200" marT="0" marB="0" anchor="ctr"/>
                </a:tc>
                <a:tc>
                  <a:txBody>
                    <a:bodyPr/>
                    <a:lstStyle/>
                    <a:p>
                      <a:pPr marL="0" marR="0" indent="0" algn="ctr" defTabSz="914400" fontAlgn="ctr" latinLnBrk="0">
                        <a:lnSpc>
                          <a:spcPct val="100000"/>
                        </a:lnSpc>
                        <a:spcBef>
                          <a:spcPts val="0"/>
                        </a:spcBef>
                        <a:spcAft>
                          <a:spcPts val="0"/>
                        </a:spcAft>
                        <a:buClrTx/>
                        <a:buSzTx/>
                        <a:buFontTx/>
                        <a:buNone/>
                        <a:tabLst/>
                      </a:pPr>
                      <a:r>
                        <a:rPr lang="ru-RU" sz="1200" b="0" i="0" u="none" strike="noStrike" cap="none" spc="0" baseline="0" dirty="0" smtClean="0">
                          <a:ln>
                            <a:noFill/>
                          </a:ln>
                          <a:solidFill>
                            <a:srgbClr val="000000"/>
                          </a:solidFill>
                          <a:effectLst/>
                          <a:uFillTx/>
                          <a:latin typeface="+mn-lt"/>
                          <a:ea typeface="+mn-ea"/>
                          <a:cs typeface="+mn-cs"/>
                          <a:sym typeface="Arial"/>
                        </a:rPr>
                        <a:t>2</a:t>
                      </a:r>
                      <a:endParaRPr lang="ru-RU" sz="1200" b="0" i="0" u="none" strike="noStrike" cap="none" spc="0" baseline="0" dirty="0">
                        <a:ln>
                          <a:noFill/>
                        </a:ln>
                        <a:solidFill>
                          <a:srgbClr val="000000"/>
                        </a:solidFill>
                        <a:effectLst/>
                        <a:uFillTx/>
                        <a:latin typeface="+mn-lt"/>
                        <a:ea typeface="+mn-ea"/>
                        <a:cs typeface="+mn-cs"/>
                        <a:sym typeface="Arial"/>
                      </a:endParaRPr>
                    </a:p>
                  </a:txBody>
                  <a:tcPr marL="36195" marR="36195" marT="0" marB="0" anchor="ctr"/>
                </a:tc>
                <a:tc>
                  <a:txBody>
                    <a:bodyPr/>
                    <a:lstStyle/>
                    <a:p>
                      <a:r>
                        <a:rPr lang="ru-RU" dirty="0" smtClean="0"/>
                        <a:t>6</a:t>
                      </a:r>
                      <a:endParaRPr lang="ru-RU" dirty="0"/>
                    </a:p>
                  </a:txBody>
                  <a:tcPr/>
                </a:tc>
              </a:tr>
              <a:tr h="360828">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100" b="0" i="0" u="none" strike="noStrike" dirty="0" smtClean="0">
                          <a:solidFill>
                            <a:srgbClr val="000000"/>
                          </a:solidFill>
                          <a:effectLst/>
                          <a:latin typeface="Helvetica" panose="020B0604020202020204" pitchFamily="34" charset="0"/>
                          <a:cs typeface="Helvetica" panose="020B0604020202020204" pitchFamily="34" charset="0"/>
                        </a:rPr>
                        <a:t>Количество физических лиц - участников федерального проекта, занятых в сфере малого и среднего предпринимательства, по итогам участия в федеральном проект, человек</a:t>
                      </a:r>
                    </a:p>
                  </a:txBody>
                  <a:tcPr marL="5200" marR="5200" marT="0" marB="0" anchor="ctr"/>
                </a:tc>
                <a:tc>
                  <a:txBody>
                    <a:bodyPr/>
                    <a:lstStyle/>
                    <a:p>
                      <a:pPr algn="ctr" fontAlgn="ctr"/>
                      <a:r>
                        <a:rPr lang="ru-RU" sz="1200" b="0" i="0" u="none" strike="noStrike" dirty="0" smtClean="0">
                          <a:solidFill>
                            <a:srgbClr val="000000"/>
                          </a:solidFill>
                          <a:effectLst/>
                          <a:latin typeface="+mn-lt"/>
                        </a:rPr>
                        <a:t>7</a:t>
                      </a:r>
                      <a:endParaRPr lang="ru-RU" sz="1200" b="0" i="0" u="none" strike="noStrike" dirty="0">
                        <a:solidFill>
                          <a:srgbClr val="000000"/>
                        </a:solidFill>
                        <a:effectLst/>
                        <a:latin typeface="+mn-lt"/>
                      </a:endParaRPr>
                    </a:p>
                  </a:txBody>
                  <a:tcPr marL="9525" marR="9525" marT="9525" marB="0" anchor="ctr"/>
                </a:tc>
                <a:tc>
                  <a:txBody>
                    <a:bodyPr/>
                    <a:lstStyle/>
                    <a:p>
                      <a:r>
                        <a:rPr lang="ru-RU" dirty="0" smtClean="0"/>
                        <a:t>11</a:t>
                      </a:r>
                      <a:endParaRPr lang="ru-RU" dirty="0"/>
                    </a:p>
                  </a:txBody>
                  <a:tcPr/>
                </a:tc>
              </a:tr>
              <a:tr h="360828">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100" b="0" i="0" u="none" strike="noStrike" dirty="0" smtClean="0">
                          <a:solidFill>
                            <a:srgbClr val="000000"/>
                          </a:solidFill>
                          <a:effectLst/>
                          <a:latin typeface="Helvetica" panose="020B0604020202020204" pitchFamily="34" charset="0"/>
                          <a:cs typeface="Helvetica" panose="020B0604020202020204" pitchFamily="34" charset="0"/>
                        </a:rPr>
                        <a:t>Количество вовлеченных в субъекты МСП, осуществляющих деятельность в сфере сельского хозяйства, человек</a:t>
                      </a:r>
                    </a:p>
                  </a:txBody>
                  <a:tcPr marL="5200" marR="5200" marT="0" marB="0" anchor="ctr"/>
                </a:tc>
                <a:tc>
                  <a:txBody>
                    <a:bodyPr/>
                    <a:lstStyle/>
                    <a:p>
                      <a:pPr algn="ctr" fontAlgn="ctr"/>
                      <a:r>
                        <a:rPr lang="ru-RU" sz="1200" b="0" i="0" u="none" strike="noStrike" dirty="0" smtClean="0">
                          <a:solidFill>
                            <a:srgbClr val="000000"/>
                          </a:solidFill>
                          <a:effectLst/>
                          <a:latin typeface="+mn-lt"/>
                        </a:rPr>
                        <a:t>5</a:t>
                      </a:r>
                      <a:endParaRPr lang="ru-RU" sz="1200" b="0" i="0" u="none" strike="noStrike" dirty="0">
                        <a:solidFill>
                          <a:srgbClr val="000000"/>
                        </a:solidFill>
                        <a:effectLst/>
                        <a:latin typeface="+mn-lt"/>
                      </a:endParaRPr>
                    </a:p>
                  </a:txBody>
                  <a:tcPr marL="9525" marR="9525" marT="9525" marB="0" anchor="ctr"/>
                </a:tc>
                <a:tc>
                  <a:txBody>
                    <a:bodyPr/>
                    <a:lstStyle/>
                    <a:p>
                      <a:r>
                        <a:rPr lang="ru-RU" dirty="0" smtClean="0"/>
                        <a:t>13</a:t>
                      </a:r>
                      <a:endParaRPr lang="ru-RU" dirty="0"/>
                    </a:p>
                  </a:txBody>
                  <a:tcPr/>
                </a:tc>
              </a:tr>
              <a:tr h="360828">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100" b="0" i="0" u="none" strike="noStrike" dirty="0" smtClean="0">
                          <a:solidFill>
                            <a:srgbClr val="000000"/>
                          </a:solidFill>
                          <a:effectLst/>
                          <a:latin typeface="Helvetica" panose="020B0604020202020204" pitchFamily="34" charset="0"/>
                          <a:cs typeface="Helvetica" panose="020B0604020202020204" pitchFamily="34" charset="0"/>
                        </a:rPr>
                        <a:t>Количество принятых членов </a:t>
                      </a:r>
                      <a:r>
                        <a:rPr lang="ru-RU" sz="1100" b="0" i="0" u="none" strike="noStrike" dirty="0" err="1" smtClean="0">
                          <a:solidFill>
                            <a:srgbClr val="000000"/>
                          </a:solidFill>
                          <a:effectLst/>
                          <a:latin typeface="Helvetica" panose="020B0604020202020204" pitchFamily="34" charset="0"/>
                          <a:cs typeface="Helvetica" panose="020B0604020202020204" pitchFamily="34" charset="0"/>
                        </a:rPr>
                        <a:t>СПоК</a:t>
                      </a:r>
                      <a:r>
                        <a:rPr lang="ru-RU" sz="1100" b="0" i="0" u="none" strike="noStrike" dirty="0" smtClean="0">
                          <a:solidFill>
                            <a:srgbClr val="000000"/>
                          </a:solidFill>
                          <a:effectLst/>
                          <a:latin typeface="Helvetica" panose="020B0604020202020204" pitchFamily="34" charset="0"/>
                          <a:cs typeface="Helvetica" panose="020B0604020202020204" pitchFamily="34" charset="0"/>
                        </a:rPr>
                        <a:t> (кроме кредитных) из числа субъектов МСП, включая ЛПХ и К(Ф)Х, в году предоставления господдержки, единиц</a:t>
                      </a:r>
                    </a:p>
                  </a:txBody>
                  <a:tcPr marL="5200" marR="5200" marT="0" marB="0" anchor="ctr"/>
                </a:tc>
                <a:tc>
                  <a:txBody>
                    <a:bodyPr/>
                    <a:lstStyle/>
                    <a:p>
                      <a:pPr algn="ctr" fontAlgn="ctr"/>
                      <a:r>
                        <a:rPr lang="ru-RU" sz="1200" b="0" i="0" u="none" strike="noStrike" dirty="0" smtClean="0">
                          <a:solidFill>
                            <a:srgbClr val="000000"/>
                          </a:solidFill>
                          <a:effectLst/>
                          <a:latin typeface="+mn-lt"/>
                        </a:rPr>
                        <a:t>4</a:t>
                      </a:r>
                      <a:endParaRPr lang="ru-RU" sz="1200" b="0" i="0" u="none" strike="noStrike" dirty="0">
                        <a:solidFill>
                          <a:srgbClr val="000000"/>
                        </a:solidFill>
                        <a:effectLst/>
                        <a:latin typeface="+mn-lt"/>
                      </a:endParaRPr>
                    </a:p>
                  </a:txBody>
                  <a:tcPr marL="9525" marR="9525" marT="9525" marB="0" anchor="ctr"/>
                </a:tc>
                <a:tc>
                  <a:txBody>
                    <a:bodyPr/>
                    <a:lstStyle/>
                    <a:p>
                      <a:r>
                        <a:rPr lang="ru-RU" dirty="0" smtClean="0"/>
                        <a:t>3</a:t>
                      </a:r>
                      <a:endParaRPr lang="ru-RU" dirty="0"/>
                    </a:p>
                  </a:txBody>
                  <a:tcPr/>
                </a:tc>
              </a:tr>
            </a:tbl>
          </a:graphicData>
        </a:graphic>
      </p:graphicFrame>
    </p:spTree>
    <p:extLst>
      <p:ext uri="{BB962C8B-B14F-4D97-AF65-F5344CB8AC3E}">
        <p14:creationId xmlns:p14="http://schemas.microsoft.com/office/powerpoint/2010/main" val="2762810661"/>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68312" y="981075"/>
            <a:ext cx="8424863" cy="71661"/>
          </a:xfrm>
        </p:spPr>
        <p:txBody>
          <a:bodyPr>
            <a:normAutofit fontScale="25000" lnSpcReduction="20000"/>
          </a:bodyPr>
          <a:lstStyle/>
          <a:p>
            <a:endParaRPr lang="ru-RU" dirty="0"/>
          </a:p>
        </p:txBody>
      </p:sp>
      <p:sp>
        <p:nvSpPr>
          <p:cNvPr id="3" name="Заголовок 2"/>
          <p:cNvSpPr>
            <a:spLocks noGrp="1"/>
          </p:cNvSpPr>
          <p:nvPr>
            <p:ph type="title"/>
          </p:nvPr>
        </p:nvSpPr>
        <p:spPr/>
        <p:txBody>
          <a:bodyPr>
            <a:normAutofit fontScale="90000"/>
          </a:bodyPr>
          <a:lstStyle/>
          <a:p>
            <a:r>
              <a:rPr lang="ru-RU" dirty="0"/>
              <a:t>БЕЗОПАСНЫЕ И КАЧЕСТВЕННЫЕ АВТОМОБИЛЬНЫЕ ДОРОГИ</a:t>
            </a:r>
            <a:br>
              <a:rPr lang="ru-RU" dirty="0"/>
            </a:br>
            <a:r>
              <a:rPr lang="ru-RU" dirty="0"/>
              <a:t>муниципальный район Безенчукский</a:t>
            </a:r>
          </a:p>
        </p:txBody>
      </p:sp>
      <p:graphicFrame>
        <p:nvGraphicFramePr>
          <p:cNvPr id="4" name="Таблица 3"/>
          <p:cNvGraphicFramePr>
            <a:graphicFrameLocks noGrp="1"/>
          </p:cNvGraphicFramePr>
          <p:nvPr>
            <p:extLst>
              <p:ext uri="{D42A27DB-BD31-4B8C-83A1-F6EECF244321}">
                <p14:modId xmlns:p14="http://schemas.microsoft.com/office/powerpoint/2010/main" val="4284881473"/>
              </p:ext>
            </p:extLst>
          </p:nvPr>
        </p:nvGraphicFramePr>
        <p:xfrm>
          <a:off x="251520" y="908719"/>
          <a:ext cx="8640960" cy="5740455"/>
        </p:xfrm>
        <a:graphic>
          <a:graphicData uri="http://schemas.openxmlformats.org/drawingml/2006/table">
            <a:tbl>
              <a:tblPr firstRow="1" bandRow="1">
                <a:tableStyleId>{5940675A-B579-460E-94D1-54222C63F5DA}</a:tableStyleId>
              </a:tblPr>
              <a:tblGrid>
                <a:gridCol w="5688632"/>
                <a:gridCol w="1440160"/>
                <a:gridCol w="1512168"/>
              </a:tblGrid>
              <a:tr h="390531">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400" b="0" dirty="0" smtClean="0">
                          <a:latin typeface="Times New Roman" panose="02020603050405020304" pitchFamily="18" charset="0"/>
                          <a:cs typeface="Times New Roman" panose="02020603050405020304" pitchFamily="18" charset="0"/>
                        </a:rPr>
                        <a:t>Ключевые</a:t>
                      </a:r>
                      <a:r>
                        <a:rPr lang="ru-RU" sz="1400" b="0" baseline="0" dirty="0" smtClean="0">
                          <a:latin typeface="Times New Roman" panose="02020603050405020304" pitchFamily="18" charset="0"/>
                          <a:cs typeface="Times New Roman" panose="02020603050405020304" pitchFamily="18" charset="0"/>
                        </a:rPr>
                        <a:t> мероприятия в 2019 году</a:t>
                      </a:r>
                      <a:endParaRPr lang="ru-RU" sz="1400" b="0" dirty="0" smtClean="0">
                        <a:latin typeface="Times New Roman" panose="02020603050405020304" pitchFamily="18" charset="0"/>
                        <a:cs typeface="Times New Roman" panose="02020603050405020304" pitchFamily="18" charset="0"/>
                      </a:endParaRPr>
                    </a:p>
                  </a:txBody>
                  <a:tcPr/>
                </a:tc>
                <a:tc>
                  <a:txBody>
                    <a:bodyPr/>
                    <a:lstStyle/>
                    <a:p>
                      <a:pPr algn="ctr"/>
                      <a:r>
                        <a:rPr lang="ru-RU" sz="1000" b="0" i="0" u="none" strike="noStrike" cap="none" spc="0" baseline="0" dirty="0" smtClean="0">
                          <a:ln>
                            <a:noFill/>
                          </a:ln>
                          <a:solidFill>
                            <a:schemeClr val="tx1"/>
                          </a:solidFill>
                          <a:effectLst/>
                          <a:uFillTx/>
                          <a:latin typeface="+mn-lt"/>
                          <a:ea typeface="+mn-ea"/>
                          <a:cs typeface="+mn-cs"/>
                          <a:sym typeface="Arial"/>
                        </a:rPr>
                        <a:t>Сумма по контракту (руб.)</a:t>
                      </a:r>
                      <a:endParaRPr lang="ru-RU" b="1" baseline="0" dirty="0" smtClean="0"/>
                    </a:p>
                  </a:txBody>
                  <a:tcPr/>
                </a:tc>
                <a:tc>
                  <a:txBody>
                    <a:bodyPr/>
                    <a:lstStyle/>
                    <a:p>
                      <a:pPr algn="ctr"/>
                      <a:r>
                        <a:rPr lang="ru-RU" sz="1000" b="0" i="0" u="none" strike="noStrike" cap="none" spc="0" baseline="0" dirty="0" smtClean="0">
                          <a:ln>
                            <a:noFill/>
                          </a:ln>
                          <a:solidFill>
                            <a:schemeClr val="tx1"/>
                          </a:solidFill>
                          <a:effectLst/>
                          <a:uFillTx/>
                          <a:latin typeface="+mn-lt"/>
                          <a:ea typeface="+mn-ea"/>
                          <a:cs typeface="+mn-cs"/>
                          <a:sym typeface="Arial"/>
                        </a:rPr>
                        <a:t>Выполнено на (руб.)</a:t>
                      </a:r>
                      <a:endParaRPr lang="ru-RU" b="1" dirty="0"/>
                    </a:p>
                  </a:txBody>
                  <a:tcPr/>
                </a:tc>
              </a:tr>
              <a:tr h="1517920">
                <a:tc>
                  <a:txBody>
                    <a:bodyPr/>
                    <a:lstStyle/>
                    <a:p>
                      <a:pPr marL="0" marR="0" indent="0" algn="l" defTabSz="914400"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Выполнение работ по ремонту отдельных участков автомобильных дорог на территории </a:t>
                      </a:r>
                      <a:r>
                        <a:rPr lang="ru-RU" sz="1400" b="0" i="0" u="none" strike="noStrike" cap="none" spc="0" baseline="0" dirty="0" err="1" smtClean="0">
                          <a:ln>
                            <a:noFill/>
                          </a:ln>
                          <a:solidFill>
                            <a:schemeClr val="tx1"/>
                          </a:solidFill>
                          <a:uFillTx/>
                          <a:latin typeface="Arial" pitchFamily="34" charset="0"/>
                          <a:ea typeface="Times New Roman"/>
                          <a:cs typeface="Arial" pitchFamily="34" charset="0"/>
                          <a:sym typeface="Arial"/>
                        </a:rPr>
                        <a:t>п.г.т</a:t>
                      </a: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 Безенчук</a:t>
                      </a:r>
                    </a:p>
                    <a:p>
                      <a:pPr marL="0" marR="0" indent="0" algn="l" defTabSz="914400"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муниципального района Безенчукский Самарской области, расположенных по следующим адресам : пересечение улиц</a:t>
                      </a:r>
                    </a:p>
                    <a:p>
                      <a:pPr marL="0" marR="0" indent="0" algn="l" defTabSz="914400"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Советская и Чапаева, Быковского и Чапаева, Центральная и Чапаева, Центральная и </a:t>
                      </a:r>
                      <a:r>
                        <a:rPr lang="ru-RU" sz="1400" b="0" i="0" u="none" strike="noStrike" cap="none" spc="0" baseline="0" dirty="0" err="1" smtClean="0">
                          <a:ln>
                            <a:noFill/>
                          </a:ln>
                          <a:solidFill>
                            <a:schemeClr val="tx1"/>
                          </a:solidFill>
                          <a:uFillTx/>
                          <a:latin typeface="Arial" pitchFamily="34" charset="0"/>
                          <a:ea typeface="Times New Roman"/>
                          <a:cs typeface="Arial" pitchFamily="34" charset="0"/>
                          <a:sym typeface="Arial"/>
                        </a:rPr>
                        <a:t>Мамистова</a:t>
                      </a: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 Советская и Нефтяников, Тимирязева и Гагарина, ул. Советская 162,ул. Центральная 10</a:t>
                      </a:r>
                      <a:endParaRPr lang="ru-RU" sz="14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68580" marR="68580" marT="0" marB="0" anchor="ctr"/>
                </a:tc>
                <a:tc>
                  <a:txBody>
                    <a:bodyPr/>
                    <a:lstStyle/>
                    <a:p>
                      <a:pPr marL="0" marR="0" indent="0" algn="l" defTabSz="914400"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81 166 319,05</a:t>
                      </a:r>
                      <a:endParaRPr lang="ru-RU" sz="14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32 103 678,74</a:t>
                      </a:r>
                    </a:p>
                  </a:txBody>
                  <a:tcPr/>
                </a:tc>
              </a:tr>
              <a:tr h="630858">
                <a:tc>
                  <a:txBody>
                    <a:bodyPr/>
                    <a:lstStyle/>
                    <a:p>
                      <a:pPr marL="0" marR="0" indent="0" algn="l" defTabSz="914400"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Выполнение работ по ремонту дворовых территорий многоквартирных домов в </a:t>
                      </a:r>
                      <a:r>
                        <a:rPr lang="ru-RU" sz="1400" b="0" i="0" u="none" strike="noStrike" cap="none" spc="0" baseline="0" dirty="0" err="1" smtClean="0">
                          <a:ln>
                            <a:noFill/>
                          </a:ln>
                          <a:solidFill>
                            <a:schemeClr val="tx1"/>
                          </a:solidFill>
                          <a:uFillTx/>
                          <a:latin typeface="Arial" pitchFamily="34" charset="0"/>
                          <a:ea typeface="Times New Roman"/>
                          <a:cs typeface="Arial" pitchFamily="34" charset="0"/>
                          <a:sym typeface="Arial"/>
                        </a:rPr>
                        <a:t>пгт</a:t>
                      </a: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 Безенчук муниципального района Безенчукский</a:t>
                      </a:r>
                    </a:p>
                  </a:txBody>
                  <a:tcPr marL="68580" marR="68580" marT="0" marB="0" anchor="ctr"/>
                </a:tc>
                <a:tc>
                  <a:txBody>
                    <a:bodyPr/>
                    <a:lstStyle/>
                    <a:p>
                      <a:pPr marL="0" marR="0" indent="0" algn="l" defTabSz="914400"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29 449 256,69</a:t>
                      </a:r>
                      <a:endParaRPr lang="ru-RU" sz="14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29 449 256,69</a:t>
                      </a:r>
                    </a:p>
                  </a:txBody>
                  <a:tcPr/>
                </a:tc>
              </a:tr>
              <a:tr h="420572">
                <a:tc>
                  <a:txBody>
                    <a:bodyPr/>
                    <a:lstStyle/>
                    <a:p>
                      <a:pPr marL="0" marR="0" indent="0" algn="l" defTabSz="914400"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Выполнение работ по ремонту дороги по ул. Советская </a:t>
                      </a:r>
                      <a:r>
                        <a:rPr lang="ru-RU" sz="1400" b="0" i="0" u="none" strike="noStrike" cap="none" spc="0" baseline="0" dirty="0" err="1" smtClean="0">
                          <a:ln>
                            <a:noFill/>
                          </a:ln>
                          <a:solidFill>
                            <a:schemeClr val="tx1"/>
                          </a:solidFill>
                          <a:uFillTx/>
                          <a:latin typeface="Arial" pitchFamily="34" charset="0"/>
                          <a:ea typeface="Times New Roman"/>
                          <a:cs typeface="Arial" pitchFamily="34" charset="0"/>
                          <a:sym typeface="Arial"/>
                        </a:rPr>
                        <a:t>пгт</a:t>
                      </a: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 Безенчук</a:t>
                      </a:r>
                    </a:p>
                  </a:txBody>
                  <a:tcPr marL="68580" marR="68580" marT="0" marB="0" anchor="ctr"/>
                </a:tc>
                <a:tc>
                  <a:txBody>
                    <a:bodyPr/>
                    <a:lstStyle/>
                    <a:p>
                      <a:pPr marL="0" marR="0" indent="0" algn="l" defTabSz="914400"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28 461 118,60</a:t>
                      </a:r>
                      <a:endParaRPr lang="ru-RU" sz="14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28 461 118,60</a:t>
                      </a:r>
                    </a:p>
                  </a:txBody>
                  <a:tcPr/>
                </a:tc>
              </a:tr>
              <a:tr h="630858">
                <a:tc>
                  <a:txBody>
                    <a:bodyPr/>
                    <a:lstStyle/>
                    <a:p>
                      <a:pPr marL="0" marR="0" indent="0" algn="l" defTabSz="914400"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Ремонт автомобильной дороги, расположенной по адресу: Самарская область, Безенчукский район, </a:t>
                      </a:r>
                      <a:r>
                        <a:rPr lang="ru-RU" sz="1400" b="0" i="0" u="none" strike="noStrike" cap="none" spc="0" baseline="0" dirty="0" err="1" smtClean="0">
                          <a:ln>
                            <a:noFill/>
                          </a:ln>
                          <a:solidFill>
                            <a:schemeClr val="tx1"/>
                          </a:solidFill>
                          <a:uFillTx/>
                          <a:latin typeface="Arial" pitchFamily="34" charset="0"/>
                          <a:ea typeface="Times New Roman"/>
                          <a:cs typeface="Arial" pitchFamily="34" charset="0"/>
                          <a:sym typeface="Arial"/>
                        </a:rPr>
                        <a:t>п.г.т</a:t>
                      </a: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 </a:t>
                      </a:r>
                      <a:r>
                        <a:rPr lang="ru-RU" sz="1400" b="0" i="0" u="none" strike="noStrike" cap="none" spc="0" baseline="0" dirty="0" err="1" smtClean="0">
                          <a:ln>
                            <a:noFill/>
                          </a:ln>
                          <a:solidFill>
                            <a:schemeClr val="tx1"/>
                          </a:solidFill>
                          <a:uFillTx/>
                          <a:latin typeface="Arial" pitchFamily="34" charset="0"/>
                          <a:ea typeface="Times New Roman"/>
                          <a:cs typeface="Arial" pitchFamily="34" charset="0"/>
                          <a:sym typeface="Arial"/>
                        </a:rPr>
                        <a:t>Осинки,ул</a:t>
                      </a: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 Садовая</a:t>
                      </a:r>
                    </a:p>
                  </a:txBody>
                  <a:tcPr marL="68580" marR="68580" marT="0" marB="0" anchor="ctr"/>
                </a:tc>
                <a:tc>
                  <a:txBody>
                    <a:bodyPr/>
                    <a:lstStyle/>
                    <a:p>
                      <a:pPr marL="0" marR="0" indent="0" algn="l" defTabSz="914400"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1 641 814,53</a:t>
                      </a:r>
                      <a:endParaRPr lang="ru-RU" sz="14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a:tc>
                <a:tc>
                  <a:txBody>
                    <a:bodyPr/>
                    <a:lstStyle/>
                    <a:p>
                      <a:pPr marL="0" marR="0" indent="0" algn="l" defTabSz="914400"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1641814,53</a:t>
                      </a:r>
                      <a:endParaRPr lang="ru-RU" sz="14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a:tc>
              </a:tr>
              <a:tr h="1472001">
                <a:tc>
                  <a:txBody>
                    <a:bodyPr/>
                    <a:lstStyle/>
                    <a:p>
                      <a:pPr marL="0" marR="0" indent="0" algn="l" defTabSz="914400"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Выполнение работ по ремонту автомобильных дорог в сельских поселениях муниципального района Безенчукский (с. </a:t>
                      </a:r>
                      <a:r>
                        <a:rPr lang="ru-RU" sz="1400" b="0" i="0" u="none" strike="noStrike" cap="none" spc="0" baseline="0" dirty="0" err="1" smtClean="0">
                          <a:ln>
                            <a:noFill/>
                          </a:ln>
                          <a:solidFill>
                            <a:schemeClr val="tx1"/>
                          </a:solidFill>
                          <a:uFillTx/>
                          <a:latin typeface="Arial" pitchFamily="34" charset="0"/>
                          <a:ea typeface="Times New Roman"/>
                          <a:cs typeface="Arial" pitchFamily="34" charset="0"/>
                          <a:sym typeface="Arial"/>
                        </a:rPr>
                        <a:t>Васильевка,ул</a:t>
                      </a: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 Центральная, с. </a:t>
                      </a:r>
                      <a:r>
                        <a:rPr lang="ru-RU" sz="1400" b="0" i="0" u="none" strike="noStrike" cap="none" spc="0" baseline="0" dirty="0" err="1" smtClean="0">
                          <a:ln>
                            <a:noFill/>
                          </a:ln>
                          <a:solidFill>
                            <a:schemeClr val="tx1"/>
                          </a:solidFill>
                          <a:uFillTx/>
                          <a:latin typeface="Arial" pitchFamily="34" charset="0"/>
                          <a:ea typeface="Times New Roman"/>
                          <a:cs typeface="Arial" pitchFamily="34" charset="0"/>
                          <a:sym typeface="Arial"/>
                        </a:rPr>
                        <a:t>Никольское,ул</a:t>
                      </a: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 Комсомольская, с. Владимировка, ул. Куйбышева, с. Ольгино ул. Запорожская, ул. Садовая, ул. Мира1, ул. Ленина 5, ул. Юбилейная, ул. Восточная от ул. Мира до ул. Мелиораторов, с. </a:t>
                      </a:r>
                      <a:r>
                        <a:rPr lang="ru-RU" sz="1400" b="0" i="0" u="none" strike="noStrike" cap="none" spc="0" baseline="0" dirty="0" err="1" smtClean="0">
                          <a:ln>
                            <a:noFill/>
                          </a:ln>
                          <a:solidFill>
                            <a:schemeClr val="tx1"/>
                          </a:solidFill>
                          <a:uFillTx/>
                          <a:latin typeface="Arial" pitchFamily="34" charset="0"/>
                          <a:ea typeface="Times New Roman"/>
                          <a:cs typeface="Arial" pitchFamily="34" charset="0"/>
                          <a:sym typeface="Arial"/>
                        </a:rPr>
                        <a:t>Макарьевка</a:t>
                      </a: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 ул. Мира 12, съезд к остановке)</a:t>
                      </a:r>
                    </a:p>
                  </a:txBody>
                  <a:tcPr marL="68580" marR="68580" marT="0" marB="0" anchor="ctr"/>
                </a:tc>
                <a:tc>
                  <a:txBody>
                    <a:bodyPr/>
                    <a:lstStyle/>
                    <a:p>
                      <a:pPr marL="0" marR="0" indent="0" algn="l" defTabSz="914400"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6 556 974,00</a:t>
                      </a:r>
                      <a:endParaRPr lang="ru-RU" sz="14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6 556 974,00</a:t>
                      </a:r>
                    </a:p>
                  </a:txBody>
                  <a:tcPr/>
                </a:tc>
              </a:tr>
              <a:tr h="625895">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Выполнение работ по ремонту тротуара по ул. Гагарина в </a:t>
                      </a:r>
                      <a:r>
                        <a:rPr lang="ru-RU" sz="1400" b="0" i="0" u="none" strike="noStrike" cap="none" spc="0" baseline="0" dirty="0" err="1" smtClean="0">
                          <a:ln>
                            <a:noFill/>
                          </a:ln>
                          <a:solidFill>
                            <a:schemeClr val="tx1"/>
                          </a:solidFill>
                          <a:uFillTx/>
                          <a:latin typeface="Arial" pitchFamily="34" charset="0"/>
                          <a:ea typeface="Times New Roman"/>
                          <a:cs typeface="Arial" pitchFamily="34" charset="0"/>
                          <a:sym typeface="Arial"/>
                        </a:rPr>
                        <a:t>пгт</a:t>
                      </a: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 Безенчук</a:t>
                      </a:r>
                      <a:endParaRPr lang="ru-RU" sz="14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68580" marR="68580" marT="0" marB="0" anchor="ct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1 146 320, 61</a:t>
                      </a:r>
                      <a:endParaRPr lang="ru-RU" sz="14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1 146 320,61</a:t>
                      </a:r>
                    </a:p>
                  </a:txBody>
                  <a:tcPr/>
                </a:tc>
              </a:tr>
            </a:tbl>
          </a:graphicData>
        </a:graphic>
      </p:graphicFrame>
    </p:spTree>
    <p:extLst>
      <p:ext uri="{BB962C8B-B14F-4D97-AF65-F5344CB8AC3E}">
        <p14:creationId xmlns:p14="http://schemas.microsoft.com/office/powerpoint/2010/main" val="304120985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68312" y="981075"/>
            <a:ext cx="8424863" cy="287685"/>
          </a:xfrm>
        </p:spPr>
        <p:txBody>
          <a:bodyPr>
            <a:normAutofit fontScale="47500" lnSpcReduction="20000"/>
          </a:bodyPr>
          <a:lstStyle/>
          <a:p>
            <a:r>
              <a:rPr lang="ru-RU" b="1" dirty="0">
                <a:solidFill>
                  <a:srgbClr val="00B050"/>
                </a:solidFill>
              </a:rPr>
              <a:t>Целевые показатели:</a:t>
            </a:r>
          </a:p>
          <a:p>
            <a:endParaRPr lang="ru-RU" dirty="0"/>
          </a:p>
        </p:txBody>
      </p:sp>
      <p:sp>
        <p:nvSpPr>
          <p:cNvPr id="3" name="Заголовок 2"/>
          <p:cNvSpPr>
            <a:spLocks noGrp="1"/>
          </p:cNvSpPr>
          <p:nvPr>
            <p:ph type="title"/>
          </p:nvPr>
        </p:nvSpPr>
        <p:spPr/>
        <p:txBody>
          <a:bodyPr>
            <a:normAutofit fontScale="90000"/>
          </a:bodyPr>
          <a:lstStyle/>
          <a:p>
            <a:r>
              <a:rPr lang="ru-RU" altLang="ru-RU" dirty="0">
                <a:solidFill>
                  <a:schemeClr val="bg1"/>
                </a:solidFill>
                <a:latin typeface="Arial" panose="020B0604020202020204" pitchFamily="34" charset="0"/>
                <a:ea typeface="MS Mincho" pitchFamily="49" charset="-128"/>
              </a:rPr>
              <a:t>НАЦИОНАЛЬНЫЙ ПРОЕКТ «ЖИЛЬЕ И ГОРОДСКАЯ СРЕДА»</a:t>
            </a:r>
            <a:br>
              <a:rPr lang="ru-RU" altLang="ru-RU" dirty="0">
                <a:solidFill>
                  <a:schemeClr val="bg1"/>
                </a:solidFill>
                <a:latin typeface="Arial" panose="020B0604020202020204" pitchFamily="34" charset="0"/>
                <a:ea typeface="MS Mincho" pitchFamily="49" charset="-128"/>
              </a:rPr>
            </a:b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4165195547"/>
              </p:ext>
            </p:extLst>
          </p:nvPr>
        </p:nvGraphicFramePr>
        <p:xfrm>
          <a:off x="395536" y="1397000"/>
          <a:ext cx="8568952" cy="4822592"/>
        </p:xfrm>
        <a:graphic>
          <a:graphicData uri="http://schemas.openxmlformats.org/drawingml/2006/table">
            <a:tbl>
              <a:tblPr firstRow="1" bandRow="1">
                <a:tableStyleId>{5940675A-B579-460E-94D1-54222C63F5DA}</a:tableStyleId>
              </a:tblPr>
              <a:tblGrid>
                <a:gridCol w="2959013"/>
                <a:gridCol w="1439519"/>
                <a:gridCol w="959680"/>
                <a:gridCol w="571620"/>
                <a:gridCol w="639787"/>
                <a:gridCol w="559813"/>
                <a:gridCol w="719760"/>
                <a:gridCol w="719760"/>
              </a:tblGrid>
              <a:tr h="519832">
                <a:tc>
                  <a:txBody>
                    <a:bodyPr/>
                    <a:lstStyle/>
                    <a:p>
                      <a:pPr algn="ctr">
                        <a:lnSpc>
                          <a:spcPts val="1200"/>
                        </a:lnSpc>
                        <a:spcAft>
                          <a:spcPts val="0"/>
                        </a:spcAft>
                      </a:pPr>
                      <a:r>
                        <a:rPr lang="ru-RU" sz="1100" b="1" dirty="0" smtClean="0">
                          <a:solidFill>
                            <a:srgbClr val="000000"/>
                          </a:solidFill>
                          <a:effectLst/>
                          <a:latin typeface="+mn-lt"/>
                          <a:ea typeface="Times New Roman"/>
                          <a:cs typeface="Times New Roman"/>
                        </a:rPr>
                        <a:t>Целевой </a:t>
                      </a:r>
                      <a:r>
                        <a:rPr lang="ru-RU" sz="1100" b="1" dirty="0">
                          <a:solidFill>
                            <a:srgbClr val="000000"/>
                          </a:solidFill>
                          <a:effectLst/>
                          <a:latin typeface="+mn-lt"/>
                          <a:ea typeface="Times New Roman"/>
                          <a:cs typeface="Times New Roman"/>
                        </a:rPr>
                        <a:t>показатель</a:t>
                      </a:r>
                      <a:endParaRPr lang="ru-RU" sz="1100" b="1" dirty="0">
                        <a:effectLst/>
                        <a:latin typeface="+mn-lt"/>
                        <a:ea typeface="Calibri"/>
                        <a:cs typeface="Times New Roman"/>
                      </a:endParaRPr>
                    </a:p>
                  </a:txBody>
                  <a:tcPr marL="5200" marR="5200" marT="0" marB="0" anchor="ctr"/>
                </a:tc>
                <a:tc>
                  <a:txBody>
                    <a:bodyPr/>
                    <a:lstStyle/>
                    <a:p>
                      <a:pPr algn="ctr">
                        <a:lnSpc>
                          <a:spcPts val="1200"/>
                        </a:lnSpc>
                        <a:spcAft>
                          <a:spcPts val="0"/>
                        </a:spcAft>
                      </a:pPr>
                      <a:r>
                        <a:rPr lang="ru-RU" sz="1100" b="1" dirty="0">
                          <a:solidFill>
                            <a:srgbClr val="000000"/>
                          </a:solidFill>
                          <a:effectLst/>
                          <a:latin typeface="+mn-lt"/>
                          <a:ea typeface="Times New Roman"/>
                          <a:cs typeface="Times New Roman"/>
                        </a:rPr>
                        <a:t>Базовое </a:t>
                      </a:r>
                      <a:r>
                        <a:rPr lang="ru-RU" sz="1100" b="1" dirty="0" smtClean="0">
                          <a:solidFill>
                            <a:srgbClr val="000000"/>
                          </a:solidFill>
                          <a:effectLst/>
                          <a:latin typeface="+mn-lt"/>
                          <a:ea typeface="Times New Roman"/>
                          <a:cs typeface="Times New Roman"/>
                        </a:rPr>
                        <a:t>значение 2018</a:t>
                      </a:r>
                      <a:r>
                        <a:rPr lang="ru-RU" sz="1100" b="1" baseline="0" dirty="0" smtClean="0">
                          <a:solidFill>
                            <a:srgbClr val="000000"/>
                          </a:solidFill>
                          <a:effectLst/>
                          <a:latin typeface="+mn-lt"/>
                          <a:ea typeface="Times New Roman"/>
                          <a:cs typeface="Times New Roman"/>
                        </a:rPr>
                        <a:t> г.</a:t>
                      </a:r>
                      <a:endParaRPr lang="ru-RU" sz="1100" b="1" dirty="0">
                        <a:effectLst/>
                        <a:latin typeface="+mn-lt"/>
                        <a:ea typeface="Calibri"/>
                        <a:cs typeface="Times New Roman"/>
                      </a:endParaRPr>
                    </a:p>
                  </a:txBody>
                  <a:tcPr marL="5200" marR="5200" marT="0" marB="0" anchor="b"/>
                </a:tc>
                <a:tc>
                  <a:txBody>
                    <a:bodyPr/>
                    <a:lstStyle/>
                    <a:p>
                      <a:pPr algn="ctr">
                        <a:lnSpc>
                          <a:spcPct val="115000"/>
                        </a:lnSpc>
                        <a:spcAft>
                          <a:spcPts val="0"/>
                        </a:spcAft>
                      </a:pPr>
                      <a:r>
                        <a:rPr lang="ru-RU" sz="1100" b="1" dirty="0" smtClean="0">
                          <a:solidFill>
                            <a:srgbClr val="000000"/>
                          </a:solidFill>
                          <a:effectLst/>
                          <a:latin typeface="+mn-lt"/>
                          <a:ea typeface="Times New Roman"/>
                          <a:cs typeface="Times New Roman"/>
                        </a:rPr>
                        <a:t>2019 г. </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2020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2021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2022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2023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2024 г.</a:t>
                      </a:r>
                      <a:endParaRPr lang="ru-RU" sz="1100" b="1" dirty="0">
                        <a:effectLst/>
                        <a:latin typeface="+mn-lt"/>
                        <a:ea typeface="Calibri"/>
                        <a:cs typeface="Times New Roman"/>
                      </a:endParaRPr>
                    </a:p>
                  </a:txBody>
                  <a:tcPr marL="5200" marR="5200" marT="0" marB="0"/>
                </a:tc>
              </a:tr>
              <a:tr h="1589435">
                <a:tc>
                  <a:txBody>
                    <a:bodyPr/>
                    <a:lstStyle/>
                    <a:p>
                      <a:pPr algn="just">
                        <a:lnSpc>
                          <a:spcPts val="1400"/>
                        </a:lnSpc>
                        <a:spcAft>
                          <a:spcPts val="0"/>
                        </a:spcAft>
                      </a:pPr>
                      <a:r>
                        <a:rPr lang="ru-RU" sz="1400" dirty="0">
                          <a:latin typeface="Arial" pitchFamily="34" charset="0"/>
                          <a:ea typeface="Times New Roman"/>
                          <a:cs typeface="Arial" pitchFamily="34" charset="0"/>
                        </a:rPr>
                        <a:t>Реализованы мероприятия по  благоустройству, предусмотренные государственными (муниципальными) программами формирования современной городской среды (количество обустроенных общественных пространств), не менее ед. накопительным итогом начиная с 2019 </a:t>
                      </a:r>
                      <a:r>
                        <a:rPr lang="ru-RU" sz="1400" dirty="0" smtClean="0">
                          <a:latin typeface="Arial" pitchFamily="34" charset="0"/>
                          <a:ea typeface="Times New Roman"/>
                          <a:cs typeface="Arial" pitchFamily="34" charset="0"/>
                        </a:rPr>
                        <a:t>года</a:t>
                      </a:r>
                      <a:endParaRPr lang="ru-RU" sz="1400" dirty="0">
                        <a:latin typeface="Arial" pitchFamily="34" charset="0"/>
                        <a:ea typeface="Times New Roman"/>
                        <a:cs typeface="Arial" pitchFamily="34" charset="0"/>
                      </a:endParaRPr>
                    </a:p>
                  </a:txBody>
                  <a:tcPr marL="17780" marR="17780" marT="0" marB="0" anchor="ctr"/>
                </a:tc>
                <a:tc>
                  <a:txBody>
                    <a:bodyPr/>
                    <a:lstStyle/>
                    <a:p>
                      <a:pPr indent="-1905" algn="ctr">
                        <a:lnSpc>
                          <a:spcPts val="1800"/>
                        </a:lnSpc>
                        <a:spcAft>
                          <a:spcPts val="600"/>
                        </a:spcAft>
                      </a:pPr>
                      <a:r>
                        <a:rPr lang="ru-RU" sz="1400" dirty="0" smtClean="0">
                          <a:latin typeface="Arial" pitchFamily="34" charset="0"/>
                          <a:ea typeface="Times New Roman"/>
                          <a:cs typeface="Arial" pitchFamily="34" charset="0"/>
                        </a:rPr>
                        <a:t>135</a:t>
                      </a:r>
                      <a:endParaRPr lang="ru-RU" sz="1400" dirty="0">
                        <a:latin typeface="Arial" pitchFamily="34" charset="0"/>
                        <a:ea typeface="Times New Roman"/>
                        <a:cs typeface="Arial" pitchFamily="34" charset="0"/>
                      </a:endParaRPr>
                    </a:p>
                  </a:txBody>
                  <a:tcPr marL="68580" marR="68580" marT="0" marB="0" anchor="ctr"/>
                </a:tc>
                <a:tc>
                  <a:txBody>
                    <a:bodyPr/>
                    <a:lstStyle/>
                    <a:p>
                      <a:pPr algn="ctr">
                        <a:lnSpc>
                          <a:spcPts val="1200"/>
                        </a:lnSpc>
                        <a:spcAft>
                          <a:spcPts val="0"/>
                        </a:spcAft>
                      </a:pPr>
                      <a:r>
                        <a:rPr lang="ru-RU" sz="1400" dirty="0">
                          <a:latin typeface="Arial" pitchFamily="34" charset="0"/>
                          <a:ea typeface="Times New Roman"/>
                          <a:cs typeface="Arial" pitchFamily="34" charset="0"/>
                        </a:rPr>
                        <a:t>120</a:t>
                      </a:r>
                      <a:endParaRPr lang="ru-RU" sz="1600" dirty="0">
                        <a:latin typeface="Arial" pitchFamily="34" charset="0"/>
                        <a:ea typeface="Times New Roman"/>
                        <a:cs typeface="Arial" pitchFamily="34" charset="0"/>
                      </a:endParaRPr>
                    </a:p>
                  </a:txBody>
                  <a:tcPr marL="17780" marR="17780" marT="0" marB="0" anchor="ctr"/>
                </a:tc>
                <a:tc>
                  <a:txBody>
                    <a:bodyPr/>
                    <a:lstStyle/>
                    <a:p>
                      <a:pPr algn="ctr">
                        <a:lnSpc>
                          <a:spcPts val="1200"/>
                        </a:lnSpc>
                        <a:spcAft>
                          <a:spcPts val="0"/>
                        </a:spcAft>
                      </a:pPr>
                      <a:r>
                        <a:rPr lang="ru-RU" sz="1400" dirty="0">
                          <a:latin typeface="Arial" pitchFamily="34" charset="0"/>
                          <a:ea typeface="Times New Roman"/>
                          <a:cs typeface="Arial" pitchFamily="34" charset="0"/>
                        </a:rPr>
                        <a:t>224</a:t>
                      </a:r>
                      <a:endParaRPr lang="ru-RU" sz="1600" dirty="0">
                        <a:latin typeface="Arial" pitchFamily="34" charset="0"/>
                        <a:ea typeface="Times New Roman"/>
                        <a:cs typeface="Arial" pitchFamily="34" charset="0"/>
                      </a:endParaRPr>
                    </a:p>
                  </a:txBody>
                  <a:tcPr marL="17780" marR="17780" marT="0" marB="0" anchor="ctr"/>
                </a:tc>
                <a:tc>
                  <a:txBody>
                    <a:bodyPr/>
                    <a:lstStyle/>
                    <a:p>
                      <a:pPr algn="ctr">
                        <a:lnSpc>
                          <a:spcPts val="1200"/>
                        </a:lnSpc>
                        <a:spcAft>
                          <a:spcPts val="0"/>
                        </a:spcAft>
                      </a:pPr>
                      <a:r>
                        <a:rPr lang="ru-RU" sz="1400" dirty="0">
                          <a:latin typeface="Arial" pitchFamily="34" charset="0"/>
                          <a:ea typeface="Times New Roman"/>
                          <a:cs typeface="Arial" pitchFamily="34" charset="0"/>
                        </a:rPr>
                        <a:t>328</a:t>
                      </a:r>
                      <a:endParaRPr lang="ru-RU" sz="1600" dirty="0">
                        <a:latin typeface="Arial" pitchFamily="34" charset="0"/>
                        <a:ea typeface="Times New Roman"/>
                        <a:cs typeface="Arial" pitchFamily="34" charset="0"/>
                      </a:endParaRPr>
                    </a:p>
                  </a:txBody>
                  <a:tcPr marL="17780" marR="17780" marT="0" marB="0" anchor="ctr"/>
                </a:tc>
                <a:tc>
                  <a:txBody>
                    <a:bodyPr/>
                    <a:lstStyle/>
                    <a:p>
                      <a:pPr algn="ctr">
                        <a:lnSpc>
                          <a:spcPts val="1200"/>
                        </a:lnSpc>
                        <a:spcAft>
                          <a:spcPts val="0"/>
                        </a:spcAft>
                      </a:pPr>
                      <a:r>
                        <a:rPr lang="ru-RU" sz="1400">
                          <a:latin typeface="Arial" pitchFamily="34" charset="0"/>
                          <a:ea typeface="Times New Roman"/>
                          <a:cs typeface="Arial" pitchFamily="34" charset="0"/>
                        </a:rPr>
                        <a:t>432</a:t>
                      </a:r>
                      <a:endParaRPr lang="ru-RU" sz="1600">
                        <a:latin typeface="Arial" pitchFamily="34" charset="0"/>
                        <a:ea typeface="Times New Roman"/>
                        <a:cs typeface="Arial" pitchFamily="34" charset="0"/>
                      </a:endParaRPr>
                    </a:p>
                  </a:txBody>
                  <a:tcPr marL="17780" marR="17780" marT="0" marB="0" anchor="ctr"/>
                </a:tc>
                <a:tc>
                  <a:txBody>
                    <a:bodyPr/>
                    <a:lstStyle/>
                    <a:p>
                      <a:pPr algn="ctr">
                        <a:lnSpc>
                          <a:spcPts val="1200"/>
                        </a:lnSpc>
                        <a:spcAft>
                          <a:spcPts val="0"/>
                        </a:spcAft>
                      </a:pPr>
                      <a:r>
                        <a:rPr lang="ru-RU" sz="1400">
                          <a:latin typeface="Arial" pitchFamily="34" charset="0"/>
                          <a:ea typeface="Times New Roman"/>
                          <a:cs typeface="Arial" pitchFamily="34" charset="0"/>
                        </a:rPr>
                        <a:t>536</a:t>
                      </a:r>
                      <a:endParaRPr lang="ru-RU" sz="1600">
                        <a:latin typeface="Arial" pitchFamily="34" charset="0"/>
                        <a:ea typeface="Times New Roman"/>
                        <a:cs typeface="Arial" pitchFamily="34" charset="0"/>
                      </a:endParaRPr>
                    </a:p>
                  </a:txBody>
                  <a:tcPr marL="17780" marR="17780" marT="0" marB="0" anchor="ctr"/>
                </a:tc>
                <a:tc>
                  <a:txBody>
                    <a:bodyPr/>
                    <a:lstStyle/>
                    <a:p>
                      <a:pPr algn="ctr">
                        <a:lnSpc>
                          <a:spcPts val="1200"/>
                        </a:lnSpc>
                        <a:spcAft>
                          <a:spcPts val="0"/>
                        </a:spcAft>
                      </a:pPr>
                      <a:r>
                        <a:rPr lang="ru-RU" sz="1400" dirty="0">
                          <a:latin typeface="Arial" pitchFamily="34" charset="0"/>
                          <a:ea typeface="Times New Roman"/>
                          <a:cs typeface="Arial" pitchFamily="34" charset="0"/>
                        </a:rPr>
                        <a:t>640</a:t>
                      </a:r>
                      <a:endParaRPr lang="ru-RU" sz="1600" dirty="0">
                        <a:latin typeface="Arial" pitchFamily="34" charset="0"/>
                        <a:ea typeface="Times New Roman"/>
                        <a:cs typeface="Arial" pitchFamily="34" charset="0"/>
                      </a:endParaRPr>
                    </a:p>
                  </a:txBody>
                  <a:tcPr marL="17780" marR="17780" marT="0" marB="0" anchor="ctr"/>
                </a:tc>
              </a:tr>
              <a:tr h="1589435">
                <a:tc>
                  <a:txBody>
                    <a:bodyPr/>
                    <a:lstStyle/>
                    <a:p>
                      <a:pPr algn="l">
                        <a:lnSpc>
                          <a:spcPct val="100000"/>
                        </a:lnSpc>
                        <a:spcAft>
                          <a:spcPts val="0"/>
                        </a:spcAft>
                      </a:pPr>
                      <a:r>
                        <a:rPr lang="ru-RU" sz="1400" dirty="0">
                          <a:latin typeface="Arial" pitchFamily="34" charset="0"/>
                          <a:ea typeface="Times New Roman"/>
                          <a:cs typeface="Arial" pitchFamily="34" charset="0"/>
                        </a:rPr>
                        <a:t>Реализованы мероприятия по  благоустройству, предусмотренные государственными </a:t>
                      </a:r>
                      <a:r>
                        <a:rPr lang="ru-RU" sz="1400" dirty="0" smtClean="0">
                          <a:latin typeface="Arial" pitchFamily="34" charset="0"/>
                          <a:ea typeface="Times New Roman"/>
                          <a:cs typeface="Arial" pitchFamily="34" charset="0"/>
                        </a:rPr>
                        <a:t>муниципальными</a:t>
                      </a:r>
                      <a:r>
                        <a:rPr lang="ru-RU" sz="1400" dirty="0">
                          <a:latin typeface="Arial" pitchFamily="34" charset="0"/>
                          <a:ea typeface="Times New Roman"/>
                          <a:cs typeface="Arial" pitchFamily="34" charset="0"/>
                        </a:rPr>
                        <a:t>) </a:t>
                      </a:r>
                      <a:r>
                        <a:rPr lang="ru-RU" sz="1400" dirty="0" smtClean="0">
                          <a:latin typeface="Arial" pitchFamily="34" charset="0"/>
                          <a:ea typeface="Times New Roman"/>
                          <a:cs typeface="Arial" pitchFamily="34" charset="0"/>
                        </a:rPr>
                        <a:t>программами формирования </a:t>
                      </a:r>
                      <a:r>
                        <a:rPr lang="ru-RU" sz="1400" dirty="0">
                          <a:latin typeface="Arial" pitchFamily="34" charset="0"/>
                          <a:ea typeface="Times New Roman"/>
                          <a:cs typeface="Arial" pitchFamily="34" charset="0"/>
                        </a:rPr>
                        <a:t>современной городской среды (количество обустроенных дворовых территорий), не менее ед. накопительным итогом начиная с 2019 </a:t>
                      </a:r>
                      <a:r>
                        <a:rPr lang="ru-RU" sz="1400" dirty="0" smtClean="0">
                          <a:latin typeface="Arial" pitchFamily="34" charset="0"/>
                          <a:ea typeface="Times New Roman"/>
                          <a:cs typeface="Arial" pitchFamily="34" charset="0"/>
                        </a:rPr>
                        <a:t>года</a:t>
                      </a:r>
                      <a:endParaRPr lang="ru-RU" sz="1600" dirty="0">
                        <a:latin typeface="Arial" pitchFamily="34" charset="0"/>
                        <a:ea typeface="Times New Roman"/>
                        <a:cs typeface="Arial" pitchFamily="34" charset="0"/>
                      </a:endParaRPr>
                    </a:p>
                  </a:txBody>
                  <a:tcPr marL="17780" marR="17780" marT="0" marB="0" anchor="ctr"/>
                </a:tc>
                <a:tc>
                  <a:txBody>
                    <a:bodyPr/>
                    <a:lstStyle/>
                    <a:p>
                      <a:pPr algn="ctr">
                        <a:lnSpc>
                          <a:spcPts val="1200"/>
                        </a:lnSpc>
                        <a:spcAft>
                          <a:spcPts val="0"/>
                        </a:spcAft>
                      </a:pPr>
                      <a:r>
                        <a:rPr lang="ru-RU" sz="1400" dirty="0">
                          <a:latin typeface="Arial" pitchFamily="34" charset="0"/>
                          <a:ea typeface="Times New Roman"/>
                          <a:cs typeface="Arial" pitchFamily="34" charset="0"/>
                        </a:rPr>
                        <a:t>395</a:t>
                      </a:r>
                      <a:endParaRPr lang="ru-RU" sz="1600" dirty="0">
                        <a:latin typeface="Arial" pitchFamily="34" charset="0"/>
                        <a:ea typeface="Times New Roman"/>
                        <a:cs typeface="Arial" pitchFamily="34" charset="0"/>
                      </a:endParaRPr>
                    </a:p>
                  </a:txBody>
                  <a:tcPr marL="17780" marR="17780" marT="0" marB="0" anchor="ctr"/>
                </a:tc>
                <a:tc>
                  <a:txBody>
                    <a:bodyPr/>
                    <a:lstStyle/>
                    <a:p>
                      <a:pPr algn="ctr">
                        <a:lnSpc>
                          <a:spcPts val="1200"/>
                        </a:lnSpc>
                        <a:spcAft>
                          <a:spcPts val="0"/>
                        </a:spcAft>
                      </a:pPr>
                      <a:r>
                        <a:rPr lang="ru-RU" sz="1400" dirty="0">
                          <a:latin typeface="Arial" pitchFamily="34" charset="0"/>
                          <a:ea typeface="Times New Roman"/>
                          <a:cs typeface="Arial" pitchFamily="34" charset="0"/>
                        </a:rPr>
                        <a:t>272</a:t>
                      </a:r>
                      <a:endParaRPr lang="ru-RU" sz="1600" dirty="0">
                        <a:latin typeface="Arial" pitchFamily="34" charset="0"/>
                        <a:ea typeface="Times New Roman"/>
                        <a:cs typeface="Arial" pitchFamily="34" charset="0"/>
                      </a:endParaRPr>
                    </a:p>
                  </a:txBody>
                  <a:tcPr marL="17780" marR="17780" marT="0" marB="0" anchor="ctr"/>
                </a:tc>
                <a:tc>
                  <a:txBody>
                    <a:bodyPr/>
                    <a:lstStyle/>
                    <a:p>
                      <a:pPr algn="ctr">
                        <a:lnSpc>
                          <a:spcPts val="1200"/>
                        </a:lnSpc>
                        <a:spcAft>
                          <a:spcPts val="0"/>
                        </a:spcAft>
                      </a:pPr>
                      <a:r>
                        <a:rPr lang="ru-RU" sz="1400" dirty="0">
                          <a:latin typeface="Arial" pitchFamily="34" charset="0"/>
                          <a:ea typeface="Times New Roman"/>
                          <a:cs typeface="Arial" pitchFamily="34" charset="0"/>
                        </a:rPr>
                        <a:t>544</a:t>
                      </a:r>
                      <a:endParaRPr lang="ru-RU" sz="1600" dirty="0">
                        <a:latin typeface="Arial" pitchFamily="34" charset="0"/>
                        <a:ea typeface="Times New Roman"/>
                        <a:cs typeface="Arial" pitchFamily="34" charset="0"/>
                      </a:endParaRPr>
                    </a:p>
                  </a:txBody>
                  <a:tcPr marL="17780" marR="17780" marT="0" marB="0" anchor="ctr"/>
                </a:tc>
                <a:tc>
                  <a:txBody>
                    <a:bodyPr/>
                    <a:lstStyle/>
                    <a:p>
                      <a:pPr algn="ctr">
                        <a:lnSpc>
                          <a:spcPts val="1200"/>
                        </a:lnSpc>
                        <a:spcAft>
                          <a:spcPts val="0"/>
                        </a:spcAft>
                      </a:pPr>
                      <a:r>
                        <a:rPr lang="ru-RU" sz="1400" dirty="0">
                          <a:latin typeface="Arial" pitchFamily="34" charset="0"/>
                          <a:ea typeface="Times New Roman"/>
                          <a:cs typeface="Arial" pitchFamily="34" charset="0"/>
                        </a:rPr>
                        <a:t>816</a:t>
                      </a:r>
                      <a:endParaRPr lang="ru-RU" sz="1600" dirty="0">
                        <a:latin typeface="Arial" pitchFamily="34" charset="0"/>
                        <a:ea typeface="Times New Roman"/>
                        <a:cs typeface="Arial" pitchFamily="34" charset="0"/>
                      </a:endParaRPr>
                    </a:p>
                  </a:txBody>
                  <a:tcPr marL="17780" marR="17780" marT="0" marB="0" anchor="ctr"/>
                </a:tc>
                <a:tc>
                  <a:txBody>
                    <a:bodyPr/>
                    <a:lstStyle/>
                    <a:p>
                      <a:pPr algn="ctr">
                        <a:lnSpc>
                          <a:spcPts val="1200"/>
                        </a:lnSpc>
                        <a:spcAft>
                          <a:spcPts val="0"/>
                        </a:spcAft>
                      </a:pPr>
                      <a:r>
                        <a:rPr lang="ru-RU" sz="1400" dirty="0">
                          <a:latin typeface="Arial" pitchFamily="34" charset="0"/>
                          <a:ea typeface="Times New Roman"/>
                          <a:cs typeface="Arial" pitchFamily="34" charset="0"/>
                        </a:rPr>
                        <a:t>1088</a:t>
                      </a:r>
                      <a:endParaRPr lang="ru-RU" sz="1600" dirty="0">
                        <a:latin typeface="Arial" pitchFamily="34" charset="0"/>
                        <a:ea typeface="Times New Roman"/>
                        <a:cs typeface="Arial" pitchFamily="34" charset="0"/>
                      </a:endParaRPr>
                    </a:p>
                  </a:txBody>
                  <a:tcPr marL="17780" marR="17780" marT="0" marB="0" anchor="ctr"/>
                </a:tc>
                <a:tc>
                  <a:txBody>
                    <a:bodyPr/>
                    <a:lstStyle/>
                    <a:p>
                      <a:pPr algn="ctr">
                        <a:lnSpc>
                          <a:spcPts val="1200"/>
                        </a:lnSpc>
                        <a:spcAft>
                          <a:spcPts val="0"/>
                        </a:spcAft>
                      </a:pPr>
                      <a:r>
                        <a:rPr lang="ru-RU" sz="1400" dirty="0">
                          <a:latin typeface="Arial" pitchFamily="34" charset="0"/>
                          <a:ea typeface="Times New Roman"/>
                          <a:cs typeface="Arial" pitchFamily="34" charset="0"/>
                        </a:rPr>
                        <a:t>1360</a:t>
                      </a:r>
                      <a:endParaRPr lang="ru-RU" sz="1600" dirty="0">
                        <a:latin typeface="Arial" pitchFamily="34" charset="0"/>
                        <a:ea typeface="Times New Roman"/>
                        <a:cs typeface="Arial" pitchFamily="34" charset="0"/>
                      </a:endParaRPr>
                    </a:p>
                  </a:txBody>
                  <a:tcPr marL="17780" marR="17780" marT="0" marB="0" anchor="ctr"/>
                </a:tc>
                <a:tc>
                  <a:txBody>
                    <a:bodyPr/>
                    <a:lstStyle/>
                    <a:p>
                      <a:pPr algn="ctr">
                        <a:lnSpc>
                          <a:spcPts val="1200"/>
                        </a:lnSpc>
                        <a:spcAft>
                          <a:spcPts val="0"/>
                        </a:spcAft>
                      </a:pPr>
                      <a:r>
                        <a:rPr lang="ru-RU" sz="1400" dirty="0">
                          <a:latin typeface="Arial" pitchFamily="34" charset="0"/>
                          <a:ea typeface="Times New Roman"/>
                          <a:cs typeface="Arial" pitchFamily="34" charset="0"/>
                        </a:rPr>
                        <a:t>1632</a:t>
                      </a:r>
                      <a:endParaRPr lang="ru-RU" sz="1600" dirty="0">
                        <a:latin typeface="Arial" pitchFamily="34" charset="0"/>
                        <a:ea typeface="Times New Roman"/>
                        <a:cs typeface="Arial" pitchFamily="34" charset="0"/>
                      </a:endParaRPr>
                    </a:p>
                  </a:txBody>
                  <a:tcPr marL="17780" marR="17780" marT="0" marB="0" anchor="ctr"/>
                </a:tc>
              </a:tr>
            </a:tbl>
          </a:graphicData>
        </a:graphic>
      </p:graphicFrame>
    </p:spTree>
    <p:extLst>
      <p:ext uri="{BB962C8B-B14F-4D97-AF65-F5344CB8AC3E}">
        <p14:creationId xmlns:p14="http://schemas.microsoft.com/office/powerpoint/2010/main" val="307146292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a:t> </a:t>
            </a:r>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graphicFrame>
        <p:nvGraphicFramePr>
          <p:cNvPr id="2" name="Таблица 1"/>
          <p:cNvGraphicFramePr>
            <a:graphicFrameLocks noGrp="1"/>
          </p:cNvGraphicFramePr>
          <p:nvPr>
            <p:extLst>
              <p:ext uri="{D42A27DB-BD31-4B8C-83A1-F6EECF244321}">
                <p14:modId xmlns:p14="http://schemas.microsoft.com/office/powerpoint/2010/main" val="1634426928"/>
              </p:ext>
            </p:extLst>
          </p:nvPr>
        </p:nvGraphicFramePr>
        <p:xfrm>
          <a:off x="179512" y="1785927"/>
          <a:ext cx="8712968" cy="4681407"/>
        </p:xfrm>
        <a:graphic>
          <a:graphicData uri="http://schemas.openxmlformats.org/drawingml/2006/table">
            <a:tbl>
              <a:tblPr firstRow="1" bandRow="1">
                <a:tableStyleId>{5940675A-B579-460E-94D1-54222C63F5DA}</a:tableStyleId>
              </a:tblPr>
              <a:tblGrid>
                <a:gridCol w="3333658"/>
                <a:gridCol w="5379310"/>
              </a:tblGrid>
              <a:tr h="609513">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ru-RU" sz="1000" b="1" dirty="0" smtClean="0">
                          <a:latin typeface="Arial" panose="020B0604020202020204" pitchFamily="34" charset="0"/>
                          <a:cs typeface="Arial" panose="020B0604020202020204" pitchFamily="34" charset="0"/>
                        </a:rPr>
                        <a:t>Показатель</a:t>
                      </a:r>
                    </a:p>
                    <a:p>
                      <a:pPr algn="ctr"/>
                      <a:endParaRPr lang="ru-RU" sz="1000" b="1" dirty="0">
                        <a:latin typeface="Arial" panose="020B0604020202020204" pitchFamily="34" charset="0"/>
                        <a:cs typeface="Arial" panose="020B0604020202020204" pitchFamily="34" charset="0"/>
                      </a:endParaRPr>
                    </a:p>
                  </a:txBody>
                  <a:tcPr/>
                </a:tc>
                <a:tc>
                  <a:txBody>
                    <a:bodyPr/>
                    <a:lstStyle/>
                    <a:p>
                      <a:pPr algn="ctr"/>
                      <a:r>
                        <a:rPr lang="ru-RU" sz="1000" b="1" dirty="0" smtClean="0">
                          <a:latin typeface="Arial" panose="020B0604020202020204" pitchFamily="34" charset="0"/>
                          <a:cs typeface="Arial" panose="020B0604020202020204" pitchFamily="34" charset="0"/>
                        </a:rPr>
                        <a:t>Информация о</a:t>
                      </a:r>
                    </a:p>
                    <a:p>
                      <a:pPr algn="ctr"/>
                      <a:r>
                        <a:rPr lang="ru-RU" sz="1000" b="1" dirty="0" smtClean="0">
                          <a:latin typeface="Arial" panose="020B0604020202020204" pitchFamily="34" charset="0"/>
                          <a:cs typeface="Arial" panose="020B0604020202020204" pitchFamily="34" charset="0"/>
                        </a:rPr>
                        <a:t> достижении показателя</a:t>
                      </a:r>
                      <a:endParaRPr lang="ru-RU" sz="1000" b="1" dirty="0">
                        <a:latin typeface="Arial" panose="020B0604020202020204" pitchFamily="34" charset="0"/>
                        <a:cs typeface="Arial" panose="020B0604020202020204" pitchFamily="34" charset="0"/>
                      </a:endParaRPr>
                    </a:p>
                  </a:txBody>
                  <a:tcPr/>
                </a:tc>
              </a:tr>
              <a:tr h="1299223">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3.Количество информационных материалов о порядке предоставления мер социальной поддержки, направленных на стимулирование рождаемости (памятки, буклеты, баннеры, информация в СМИ, сети Интернет, в том числе в социальных сетях) (не менее 12 материалов в год)</a:t>
                      </a:r>
                      <a:endParaRPr lang="ru-RU" sz="1000" b="0" baseline="0" dirty="0" smtClean="0">
                        <a:latin typeface="Arial" pitchFamily="34" charset="0"/>
                        <a:cs typeface="Arial" pitchFamily="34" charset="0"/>
                      </a:endParaRPr>
                    </a:p>
                  </a:txBody>
                  <a:tcPr/>
                </a:tc>
                <a:tc>
                  <a:txBody>
                    <a:bodyPr/>
                    <a:lstStyle/>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не менее 12</a:t>
                      </a:r>
                    </a:p>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65</a:t>
                      </a:r>
                    </a:p>
                    <a:p>
                      <a:endParaRPr lang="ru-RU" sz="1000" b="0" i="0" u="none" strike="noStrike" cap="none" spc="0" baseline="0" dirty="0" smtClean="0">
                        <a:ln>
                          <a:noFill/>
                        </a:ln>
                        <a:solidFill>
                          <a:schemeClr val="tx1"/>
                        </a:solidFill>
                        <a:uFillTx/>
                        <a:latin typeface="Arial" pitchFamily="34" charset="0"/>
                        <a:ea typeface="+mn-ea"/>
                        <a:cs typeface="Arial" pitchFamily="34" charset="0"/>
                        <a:sym typeface="Arial"/>
                      </a:endParaRPr>
                    </a:p>
                    <a:p>
                      <a:r>
                        <a:rPr lang="ru-RU" sz="1000" b="0" i="0" u="none" strike="noStrike" cap="none" spc="0" baseline="0" dirty="0" smtClean="0">
                          <a:ln>
                            <a:noFill/>
                          </a:ln>
                          <a:solidFill>
                            <a:schemeClr val="tx1"/>
                          </a:solidFill>
                          <a:uFillTx/>
                          <a:latin typeface="+mn-lt"/>
                          <a:ea typeface="+mn-ea"/>
                          <a:cs typeface="+mn-cs"/>
                          <a:sym typeface="Arial"/>
                        </a:rPr>
                        <a:t>65 информационных материалов. Материалы размещаются в районной газете «Сельский труженик», на сайте газеты «Сельский труженик», на сайтах 12 администраций поселений муниципального района Безенчукский, сайте Администрации муниципального района Безенчукский, 16 общеобразовательных учреждений. Сотрудниками  ГКУ СО   «Главное управление социальной защиты населения Юго-Западного округа» Управление по м.р. Безенчукский при поддержке Администрации муниципального  района Безенчукский изготовлен буклет   «Меры социальной поддержки семей с детьми,  предоставляемые из средств федерального и областного бюджетов». </a:t>
                      </a:r>
                    </a:p>
                    <a:p>
                      <a:endParaRPr lang="ru-RU" sz="1000" b="0" dirty="0">
                        <a:latin typeface="Arial" pitchFamily="34" charset="0"/>
                        <a:ea typeface="Times New Roman"/>
                        <a:cs typeface="Arial" pitchFamily="34" charset="0"/>
                      </a:endParaRPr>
                    </a:p>
                  </a:txBody>
                  <a:tcPr marL="114300" marR="114300" marT="0" marB="0"/>
                </a:tc>
              </a:tr>
              <a:tr h="1999167">
                <a:tc>
                  <a:txBody>
                    <a:bodyPr/>
                    <a:lstStyle/>
                    <a:p>
                      <a:r>
                        <a:rPr lang="ru-RU" sz="1000" b="0" i="0" u="none" strike="noStrike" cap="none" spc="0" baseline="0" dirty="0" smtClean="0">
                          <a:ln>
                            <a:noFill/>
                          </a:ln>
                          <a:solidFill>
                            <a:schemeClr val="tx1"/>
                          </a:solidFill>
                          <a:uFillTx/>
                          <a:latin typeface="+mn-lt"/>
                          <a:ea typeface="+mn-ea"/>
                          <a:cs typeface="+mn-cs"/>
                          <a:sym typeface="Arial"/>
                        </a:rPr>
                        <a:t>4.Наличие раздела на официальном сайте администрации муниципального образования, посвященного пропаганде семейных ценностей, мерам социальной поддержки, процедурам ЭКО, обучению и воспитанию детей  и т.д.</a:t>
                      </a:r>
                    </a:p>
                    <a:p>
                      <a:r>
                        <a:rPr lang="ru-RU" sz="1000" b="0" i="0" u="none" strike="noStrike" cap="none" spc="0" baseline="0" dirty="0" smtClean="0">
                          <a:ln>
                            <a:noFill/>
                          </a:ln>
                          <a:solidFill>
                            <a:schemeClr val="tx1"/>
                          </a:solidFill>
                          <a:uFillTx/>
                          <a:latin typeface="+mn-lt"/>
                          <a:ea typeface="+mn-ea"/>
                          <a:cs typeface="+mn-cs"/>
                          <a:sym typeface="Arial"/>
                        </a:rPr>
                        <a:t>(есть - 1, нет – 0)</a:t>
                      </a:r>
                      <a:endParaRPr lang="ru-RU" sz="1000" b="0" baseline="0" dirty="0" smtClean="0">
                        <a:latin typeface="Arial" pitchFamily="34" charset="0"/>
                        <a:cs typeface="Arial" pitchFamily="34" charset="0"/>
                      </a:endParaRPr>
                    </a:p>
                  </a:txBody>
                  <a:tcPr/>
                </a:tc>
                <a:tc>
                  <a:txBody>
                    <a:bodyPr/>
                    <a:lstStyle/>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1</a:t>
                      </a:r>
                    </a:p>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1</a:t>
                      </a:r>
                    </a:p>
                    <a:p>
                      <a:pPr algn="ctr"/>
                      <a:r>
                        <a:rPr lang="en-US" sz="1200" b="1" dirty="0" smtClean="0">
                          <a:latin typeface="Arial" pitchFamily="34" charset="0"/>
                          <a:ea typeface="Times New Roman"/>
                          <a:cs typeface="Arial" pitchFamily="34" charset="0"/>
                          <a:hlinkClick r:id="rId3"/>
                        </a:rPr>
                        <a:t>https://admbezenchuk.ru/city/economy/natsionalnye-proekty</a:t>
                      </a:r>
                      <a:r>
                        <a:rPr lang="en-US" sz="1000" b="0" dirty="0" smtClean="0">
                          <a:latin typeface="Arial" pitchFamily="34" charset="0"/>
                          <a:ea typeface="Times New Roman"/>
                          <a:cs typeface="Arial" pitchFamily="34" charset="0"/>
                          <a:hlinkClick r:id="rId3"/>
                        </a:rPr>
                        <a:t>/</a:t>
                      </a:r>
                      <a:r>
                        <a:rPr lang="ru-RU" sz="1000" b="0" dirty="0" smtClean="0">
                          <a:latin typeface="Arial" pitchFamily="34" charset="0"/>
                          <a:ea typeface="Times New Roman"/>
                          <a:cs typeface="Arial" pitchFamily="34" charset="0"/>
                        </a:rPr>
                        <a:t> </a:t>
                      </a:r>
                      <a:endParaRPr lang="ru-RU" sz="1000" b="0" dirty="0">
                        <a:latin typeface="Arial" pitchFamily="34" charset="0"/>
                        <a:ea typeface="Times New Roman"/>
                        <a:cs typeface="Arial" pitchFamily="34" charset="0"/>
                      </a:endParaRPr>
                    </a:p>
                  </a:txBody>
                  <a:tcPr marL="114300" marR="114300" marT="0" marB="0"/>
                </a:tc>
              </a:tr>
            </a:tbl>
          </a:graphicData>
        </a:graphic>
      </p:graphicFrame>
      <p:sp>
        <p:nvSpPr>
          <p:cNvPr id="7" name="Shape 435"/>
          <p:cNvSpPr/>
          <p:nvPr/>
        </p:nvSpPr>
        <p:spPr>
          <a:xfrm>
            <a:off x="683568" y="57256"/>
            <a:ext cx="8352928"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2000" b="1">
                <a:solidFill>
                  <a:srgbClr val="FFFFFF"/>
                </a:solidFill>
              </a:defRPr>
            </a:lvl1pPr>
          </a:lstStyle>
          <a:p>
            <a:r>
              <a:rPr lang="ru-RU" sz="1600" dirty="0"/>
              <a:t>Национальный проект </a:t>
            </a:r>
            <a:r>
              <a:rPr lang="ru-RU" sz="1600" dirty="0" smtClean="0"/>
              <a:t>«Демография»</a:t>
            </a:r>
          </a:p>
          <a:p>
            <a:r>
              <a:rPr lang="ru-RU" sz="1600" dirty="0" smtClean="0"/>
              <a:t>муниципальный район Безенчукский</a:t>
            </a:r>
            <a:endParaRPr lang="ru-RU" sz="1600" dirty="0"/>
          </a:p>
        </p:txBody>
      </p:sp>
      <p:sp>
        <p:nvSpPr>
          <p:cNvPr id="63489" name="Rectangle 1"/>
          <p:cNvSpPr>
            <a:spLocks noChangeArrowheads="1"/>
          </p:cNvSpPr>
          <p:nvPr/>
        </p:nvSpPr>
        <p:spPr bwMode="auto">
          <a:xfrm rot="10800000" flipV="1">
            <a:off x="0" y="743017"/>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Показатели регионального проекта федерального проекта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«Финансовая поддержка семей при рождении детей» по муниципальным</a:t>
            </a:r>
            <a:r>
              <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образованиям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a:spcBef>
                <a:spcPct val="0"/>
              </a:spcBef>
              <a:spcAft>
                <a:spcPct val="0"/>
              </a:spcAft>
            </a:pPr>
            <a:r>
              <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Самарской области</a:t>
            </a:r>
          </a:p>
          <a:p>
            <a:pPr lvl="0" algn="ctr" eaLnBrk="0" fontAlgn="base">
              <a:spcBef>
                <a:spcPct val="0"/>
              </a:spcBef>
              <a:spcAft>
                <a:spcPct val="0"/>
              </a:spcAft>
            </a:pPr>
            <a:r>
              <a:rPr lang="ru-RU" b="1" dirty="0" smtClean="0"/>
              <a:t>Популяризация семейных ценностей и многодетной семьи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9" name="Рисунок 8"/>
          <p:cNvPicPr/>
          <p:nvPr/>
        </p:nvPicPr>
        <p:blipFill>
          <a:blip r:embed="rId4" cstate="print"/>
          <a:srcRect/>
          <a:stretch>
            <a:fillRect/>
          </a:stretch>
        </p:blipFill>
        <p:spPr bwMode="auto">
          <a:xfrm>
            <a:off x="4643438" y="5072074"/>
            <a:ext cx="2786082" cy="1285884"/>
          </a:xfrm>
          <a:prstGeom prst="rect">
            <a:avLst/>
          </a:prstGeom>
          <a:noFill/>
          <a:ln w="9525">
            <a:noFill/>
            <a:miter lim="800000"/>
            <a:headEnd/>
            <a:tailEnd/>
          </a:ln>
        </p:spPr>
      </p:pic>
    </p:spTree>
    <p:extLst>
      <p:ext uri="{BB962C8B-B14F-4D97-AF65-F5344CB8AC3E}">
        <p14:creationId xmlns:p14="http://schemas.microsoft.com/office/powerpoint/2010/main" val="365311112"/>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68312" y="836713"/>
            <a:ext cx="8424863" cy="144015"/>
          </a:xfrm>
        </p:spPr>
        <p:txBody>
          <a:bodyPr>
            <a:normAutofit fontScale="25000" lnSpcReduction="20000"/>
          </a:bodyPr>
          <a:lstStyle/>
          <a:p>
            <a:endParaRPr lang="ru-RU" dirty="0"/>
          </a:p>
        </p:txBody>
      </p:sp>
      <p:sp>
        <p:nvSpPr>
          <p:cNvPr id="3" name="Заголовок 2"/>
          <p:cNvSpPr>
            <a:spLocks noGrp="1"/>
          </p:cNvSpPr>
          <p:nvPr>
            <p:ph type="title"/>
          </p:nvPr>
        </p:nvSpPr>
        <p:spPr/>
        <p:txBody>
          <a:bodyPr>
            <a:normAutofit fontScale="90000"/>
          </a:bodyPr>
          <a:lstStyle/>
          <a:p>
            <a:r>
              <a:rPr lang="ru-RU" dirty="0"/>
              <a:t>ЖИЛЬЕ И ГОРОДСКАЯ СРЕДА</a:t>
            </a:r>
            <a:br>
              <a:rPr lang="ru-RU" dirty="0"/>
            </a:br>
            <a:r>
              <a:rPr lang="ru-RU" dirty="0"/>
              <a:t>муниципальный район Безенчукский </a:t>
            </a:r>
            <a:br>
              <a:rPr lang="ru-RU" dirty="0"/>
            </a:b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4154149104"/>
              </p:ext>
            </p:extLst>
          </p:nvPr>
        </p:nvGraphicFramePr>
        <p:xfrm>
          <a:off x="251523" y="1124743"/>
          <a:ext cx="8640960" cy="4625432"/>
        </p:xfrm>
        <a:graphic>
          <a:graphicData uri="http://schemas.openxmlformats.org/drawingml/2006/table">
            <a:tbl>
              <a:tblPr firstRow="1" bandRow="1">
                <a:tableStyleId>{5940675A-B579-460E-94D1-54222C63F5DA}</a:tableStyleId>
              </a:tblPr>
              <a:tblGrid>
                <a:gridCol w="2541459"/>
                <a:gridCol w="798744"/>
                <a:gridCol w="1089195"/>
                <a:gridCol w="580905"/>
                <a:gridCol w="798744"/>
                <a:gridCol w="798744"/>
                <a:gridCol w="726131"/>
                <a:gridCol w="653518"/>
                <a:gridCol w="653520"/>
              </a:tblGrid>
              <a:tr h="1700630">
                <a:tc>
                  <a:txBody>
                    <a:bodyPr/>
                    <a:lstStyle/>
                    <a:p>
                      <a:pPr algn="ctr">
                        <a:lnSpc>
                          <a:spcPts val="1200"/>
                        </a:lnSpc>
                        <a:spcAft>
                          <a:spcPts val="0"/>
                        </a:spcAft>
                      </a:pPr>
                      <a:r>
                        <a:rPr lang="ru-RU" sz="1100" b="1" dirty="0" smtClean="0">
                          <a:solidFill>
                            <a:srgbClr val="000000"/>
                          </a:solidFill>
                          <a:effectLst/>
                          <a:latin typeface="+mn-lt"/>
                          <a:ea typeface="Times New Roman"/>
                          <a:cs typeface="Times New Roman"/>
                        </a:rPr>
                        <a:t>Показатель</a:t>
                      </a:r>
                      <a:endParaRPr lang="ru-RU" sz="1100" b="1" dirty="0">
                        <a:effectLst/>
                        <a:latin typeface="+mn-lt"/>
                        <a:ea typeface="Calibri"/>
                        <a:cs typeface="Times New Roman"/>
                      </a:endParaRPr>
                    </a:p>
                  </a:txBody>
                  <a:tcPr marL="5200" marR="5200" marT="0" marB="0" anchor="ctr"/>
                </a:tc>
                <a:tc>
                  <a:txBody>
                    <a:bodyPr/>
                    <a:lstStyle/>
                    <a:p>
                      <a:pPr algn="ctr">
                        <a:lnSpc>
                          <a:spcPts val="1200"/>
                        </a:lnSpc>
                        <a:spcAft>
                          <a:spcPts val="0"/>
                        </a:spcAft>
                      </a:pPr>
                      <a:r>
                        <a:rPr lang="ru-RU" sz="1100" b="1" dirty="0" smtClean="0">
                          <a:effectLst/>
                          <a:latin typeface="+mn-lt"/>
                          <a:ea typeface="Calibri"/>
                          <a:cs typeface="Times New Roman"/>
                        </a:rPr>
                        <a:t>Базовое</a:t>
                      </a:r>
                    </a:p>
                    <a:p>
                      <a:pPr algn="ctr">
                        <a:lnSpc>
                          <a:spcPct val="100000"/>
                        </a:lnSpc>
                        <a:spcAft>
                          <a:spcPts val="0"/>
                        </a:spcAft>
                      </a:pPr>
                      <a:r>
                        <a:rPr lang="ru-RU" sz="1100" b="1" dirty="0" smtClean="0">
                          <a:effectLst/>
                          <a:latin typeface="+mn-lt"/>
                          <a:ea typeface="Calibri"/>
                          <a:cs typeface="Times New Roman"/>
                        </a:rPr>
                        <a:t>значение </a:t>
                      </a:r>
                    </a:p>
                    <a:p>
                      <a:pPr algn="ctr">
                        <a:lnSpc>
                          <a:spcPct val="100000"/>
                        </a:lnSpc>
                        <a:spcAft>
                          <a:spcPts val="0"/>
                        </a:spcAft>
                      </a:pPr>
                      <a:r>
                        <a:rPr lang="ru-RU" sz="1100" b="1" dirty="0" smtClean="0">
                          <a:effectLst/>
                          <a:latin typeface="+mn-lt"/>
                          <a:ea typeface="Calibri"/>
                          <a:cs typeface="Times New Roman"/>
                        </a:rPr>
                        <a:t>2018 г.</a:t>
                      </a:r>
                    </a:p>
                  </a:txBody>
                  <a:tcPr marL="5200" marR="5200" marT="0" marB="0"/>
                </a:tc>
                <a:tc>
                  <a:txBody>
                    <a:bodyPr/>
                    <a:lstStyle/>
                    <a:p>
                      <a:pPr algn="ctr">
                        <a:lnSpc>
                          <a:spcPct val="100000"/>
                        </a:lnSpc>
                        <a:spcAft>
                          <a:spcPts val="0"/>
                        </a:spcAft>
                      </a:pPr>
                      <a:r>
                        <a:rPr lang="ru-RU" sz="1100" b="1" dirty="0" smtClean="0">
                          <a:effectLst/>
                          <a:latin typeface="+mn-lt"/>
                          <a:ea typeface="Calibri"/>
                          <a:cs typeface="Times New Roman"/>
                        </a:rPr>
                        <a:t>Базовое</a:t>
                      </a:r>
                    </a:p>
                    <a:p>
                      <a:pPr algn="ctr">
                        <a:lnSpc>
                          <a:spcPct val="100000"/>
                        </a:lnSpc>
                        <a:spcAft>
                          <a:spcPts val="0"/>
                        </a:spcAft>
                      </a:pPr>
                      <a:r>
                        <a:rPr lang="ru-RU" sz="1100" b="1" dirty="0" smtClean="0">
                          <a:effectLst/>
                          <a:latin typeface="+mn-lt"/>
                          <a:ea typeface="Calibri"/>
                          <a:cs typeface="Times New Roman"/>
                        </a:rPr>
                        <a:t>значение 2019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Факт </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2020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2021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2022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2023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2024 г.*</a:t>
                      </a:r>
                      <a:endParaRPr lang="ru-RU" sz="1100" b="1" dirty="0">
                        <a:effectLst/>
                        <a:latin typeface="+mn-lt"/>
                        <a:ea typeface="Calibri"/>
                        <a:cs typeface="Times New Roman"/>
                      </a:endParaRPr>
                    </a:p>
                  </a:txBody>
                  <a:tcPr marL="5200" marR="5200" marT="0" marB="0"/>
                </a:tc>
              </a:tr>
              <a:tr h="1207254">
                <a:tc>
                  <a:txBody>
                    <a:bodyPr/>
                    <a:lstStyle/>
                    <a:p>
                      <a:pPr marL="0" marR="0" indent="0" algn="l" defTabSz="914400" latinLnBrk="0">
                        <a:lnSpc>
                          <a:spcPct val="100000"/>
                        </a:lnSpc>
                        <a:spcBef>
                          <a:spcPts val="0"/>
                        </a:spcBef>
                        <a:spcAft>
                          <a:spcPts val="0"/>
                        </a:spcAft>
                        <a:buClrTx/>
                        <a:buSzTx/>
                        <a:buFontTx/>
                        <a:buNone/>
                        <a:tabLst/>
                      </a:pPr>
                      <a:endPar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endParaRPr>
                    </a:p>
                    <a:p>
                      <a:pPr marL="0" marR="0" indent="0" algn="l" defTabSz="914400"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Увеличение объема жилищного строительства, млн. кв. метров</a:t>
                      </a:r>
                    </a:p>
                    <a:p>
                      <a:pPr marL="0" marR="0" indent="0" algn="l" defTabSz="914400" latinLnBrk="0">
                        <a:lnSpc>
                          <a:spcPct val="100000"/>
                        </a:lnSpc>
                        <a:spcBef>
                          <a:spcPts val="0"/>
                        </a:spcBef>
                        <a:spcAft>
                          <a:spcPts val="0"/>
                        </a:spcAft>
                        <a:buClrTx/>
                        <a:buSzTx/>
                        <a:buFontTx/>
                        <a:buNone/>
                        <a:tabLst/>
                      </a:pPr>
                      <a:endPar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endParaRPr>
                    </a:p>
                  </a:txBody>
                  <a:tcPr marL="5200" marR="5200" marT="0" marB="0" anchor="ctr"/>
                </a:tc>
                <a:tc>
                  <a:txBody>
                    <a:bodyPr/>
                    <a:lstStyle/>
                    <a:p>
                      <a:pPr marL="0" marR="0" indent="0" algn="l" defTabSz="914400" fontAlgn="ctr"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11 000</a:t>
                      </a:r>
                      <a:endParaRPr lang="ru-RU" sz="14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2466" marR="2466" marT="2466" marB="0" anchor="ctr"/>
                </a:tc>
                <a:tc>
                  <a:txBody>
                    <a:bodyPr/>
                    <a:lstStyle/>
                    <a:p>
                      <a:pPr marL="0" marR="0" indent="0" algn="l" defTabSz="914400" fontAlgn="ctr"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11 000</a:t>
                      </a:r>
                      <a:endParaRPr lang="ru-RU" sz="14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2466" marR="2466" marT="2466" marB="0" anchor="ctr"/>
                </a:tc>
                <a:tc>
                  <a:txBody>
                    <a:bodyPr/>
                    <a:lstStyle/>
                    <a:p>
                      <a:pPr marL="0" marR="0" indent="0" algn="l" defTabSz="914400" fontAlgn="ctr" latinLnBrk="0">
                        <a:lnSpc>
                          <a:spcPct val="100000"/>
                        </a:lnSpc>
                        <a:spcBef>
                          <a:spcPts val="0"/>
                        </a:spcBef>
                        <a:spcAft>
                          <a:spcPts val="0"/>
                        </a:spcAft>
                        <a:buClrTx/>
                        <a:buSzTx/>
                        <a:buFontTx/>
                        <a:buNone/>
                        <a:tabLst/>
                      </a:pPr>
                      <a:r>
                        <a:rPr lang="ru-RU" sz="1400" b="0" i="0" u="none" strike="noStrike" cap="none" spc="0" baseline="0" dirty="0" smtClean="0">
                          <a:ln>
                            <a:noFill/>
                          </a:ln>
                          <a:solidFill>
                            <a:schemeClr val="tx1"/>
                          </a:solidFill>
                          <a:uFillTx/>
                          <a:latin typeface="Arial" pitchFamily="34" charset="0"/>
                          <a:ea typeface="Times New Roman"/>
                          <a:cs typeface="Arial" pitchFamily="34" charset="0"/>
                          <a:sym typeface="Arial"/>
                        </a:rPr>
                        <a:t>9 761</a:t>
                      </a:r>
                      <a:endParaRPr lang="ru-RU" sz="14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2466" marR="2466" marT="2466" marB="0" anchor="ctr"/>
                </a:tc>
                <a:tc>
                  <a:txBody>
                    <a:bodyPr/>
                    <a:lstStyle/>
                    <a:p>
                      <a:pPr marL="0" marR="0" indent="0" algn="l" defTabSz="914400" fontAlgn="ctr" latinLnBrk="0">
                        <a:lnSpc>
                          <a:spcPct val="100000"/>
                        </a:lnSpc>
                        <a:spcBef>
                          <a:spcPts val="0"/>
                        </a:spcBef>
                        <a:spcAft>
                          <a:spcPts val="0"/>
                        </a:spcAft>
                        <a:buClrTx/>
                        <a:buSzTx/>
                        <a:buFontTx/>
                        <a:buNone/>
                        <a:tabLst/>
                      </a:pPr>
                      <a:endParaRPr lang="ru-RU" sz="1400" b="0" i="0" u="none" strike="noStrike" cap="none" spc="0" baseline="0" dirty="0">
                        <a:ln>
                          <a:noFill/>
                        </a:ln>
                        <a:solidFill>
                          <a:schemeClr val="tx1"/>
                        </a:solidFill>
                        <a:uFillTx/>
                        <a:latin typeface="Arial" pitchFamily="34" charset="0"/>
                        <a:ea typeface="Times New Roman"/>
                        <a:cs typeface="Arial" pitchFamily="34" charset="0"/>
                        <a:sym typeface="Arial"/>
                      </a:endParaRPr>
                    </a:p>
                  </a:txBody>
                  <a:tcPr marL="2466" marR="2466" marT="2466" marB="0" anchor="ctr"/>
                </a:tc>
                <a:tc>
                  <a:txBody>
                    <a:bodyPr/>
                    <a:lstStyle/>
                    <a:p>
                      <a:pPr algn="ctr" fontAlgn="ctr"/>
                      <a:endParaRPr lang="ru-RU" sz="1400" b="0" i="0" u="none" strike="noStrike" dirty="0">
                        <a:solidFill>
                          <a:srgbClr val="000000"/>
                        </a:solidFill>
                        <a:effectLst/>
                        <a:latin typeface="+mn-lt"/>
                      </a:endParaRPr>
                    </a:p>
                  </a:txBody>
                  <a:tcPr marL="2466" marR="2466" marT="2466" marB="0" anchor="ctr"/>
                </a:tc>
                <a:tc>
                  <a:txBody>
                    <a:bodyPr/>
                    <a:lstStyle/>
                    <a:p>
                      <a:pPr algn="ctr" fontAlgn="ctr"/>
                      <a:endParaRPr lang="ru-RU" sz="1400" b="0" i="0" u="none" strike="noStrike" dirty="0">
                        <a:solidFill>
                          <a:srgbClr val="000000"/>
                        </a:solidFill>
                        <a:effectLst/>
                        <a:latin typeface="+mn-lt"/>
                      </a:endParaRPr>
                    </a:p>
                  </a:txBody>
                  <a:tcPr marL="2466" marR="2466" marT="2466" marB="0" anchor="ctr"/>
                </a:tc>
                <a:tc>
                  <a:txBody>
                    <a:bodyPr/>
                    <a:lstStyle/>
                    <a:p>
                      <a:pPr algn="ctr" fontAlgn="ctr"/>
                      <a:endParaRPr lang="ru-RU" sz="1400" b="0" i="0" u="none" strike="noStrike" dirty="0">
                        <a:solidFill>
                          <a:srgbClr val="000000"/>
                        </a:solidFill>
                        <a:effectLst/>
                        <a:latin typeface="+mn-lt"/>
                      </a:endParaRPr>
                    </a:p>
                  </a:txBody>
                  <a:tcPr marL="2466" marR="2466" marT="2466" marB="0" anchor="ctr"/>
                </a:tc>
                <a:tc>
                  <a:txBody>
                    <a:bodyPr/>
                    <a:lstStyle/>
                    <a:p>
                      <a:pPr algn="ctr" fontAlgn="ctr"/>
                      <a:endParaRPr lang="ru-RU" sz="1400" b="0" i="0" u="none" strike="noStrike" dirty="0">
                        <a:solidFill>
                          <a:srgbClr val="000000"/>
                        </a:solidFill>
                        <a:effectLst/>
                        <a:latin typeface="+mn-lt"/>
                      </a:endParaRPr>
                    </a:p>
                  </a:txBody>
                  <a:tcPr marL="2466" marR="2466" marT="2466" marB="0" anchor="ctr"/>
                </a:tc>
              </a:tr>
              <a:tr h="1207254">
                <a:tc>
                  <a:txBody>
                    <a:bodyPr/>
                    <a:lstStyle/>
                    <a:p>
                      <a:pPr marL="30480" algn="l">
                        <a:lnSpc>
                          <a:spcPct val="115000"/>
                        </a:lnSpc>
                        <a:spcAft>
                          <a:spcPts val="0"/>
                        </a:spcAft>
                      </a:pPr>
                      <a:endParaRPr lang="ru-RU" sz="1400" b="0" i="0" u="none" strike="noStrike" cap="none" spc="0" baseline="0" dirty="0" smtClean="0">
                        <a:ln>
                          <a:noFill/>
                        </a:ln>
                        <a:solidFill>
                          <a:schemeClr val="tx1"/>
                        </a:solidFill>
                        <a:uFillTx/>
                        <a:latin typeface="Arial" pitchFamily="34" charset="0"/>
                        <a:ea typeface="+mn-ea"/>
                        <a:cs typeface="Arial" pitchFamily="34" charset="0"/>
                        <a:sym typeface="Arial"/>
                      </a:endParaRPr>
                    </a:p>
                    <a:p>
                      <a:pPr marL="30480" algn="l">
                        <a:lnSpc>
                          <a:spcPct val="115000"/>
                        </a:lnSpc>
                        <a:spcAft>
                          <a:spcPts val="0"/>
                        </a:spcAft>
                      </a:pPr>
                      <a:r>
                        <a:rPr lang="ru-RU" sz="1400" b="0" i="0" u="none" strike="noStrike" cap="none" spc="0" baseline="0" dirty="0" smtClean="0">
                          <a:ln>
                            <a:noFill/>
                          </a:ln>
                          <a:solidFill>
                            <a:schemeClr val="tx1"/>
                          </a:solidFill>
                          <a:uFillTx/>
                          <a:latin typeface="Arial" pitchFamily="34" charset="0"/>
                          <a:ea typeface="+mn-ea"/>
                          <a:cs typeface="Arial" pitchFamily="34" charset="0"/>
                          <a:sym typeface="Arial"/>
                        </a:rPr>
                        <a:t>Количество квадратных метров, расселенного непригодного для проживания жилищного фонда, тыс. кв. м</a:t>
                      </a:r>
                    </a:p>
                    <a:p>
                      <a:pPr marL="30480" algn="l">
                        <a:lnSpc>
                          <a:spcPct val="115000"/>
                        </a:lnSpc>
                        <a:spcAft>
                          <a:spcPts val="0"/>
                        </a:spcAft>
                      </a:pPr>
                      <a:endParaRPr lang="ru-RU" sz="1400" b="0" i="0" u="none" strike="noStrike" cap="none" spc="0" baseline="0" dirty="0" smtClean="0">
                        <a:ln>
                          <a:noFill/>
                        </a:ln>
                        <a:solidFill>
                          <a:schemeClr val="tx1"/>
                        </a:solidFill>
                        <a:effectLst/>
                        <a:uFillTx/>
                        <a:latin typeface="Arial" pitchFamily="34" charset="0"/>
                        <a:ea typeface="+mn-ea"/>
                        <a:cs typeface="Arial" pitchFamily="34" charset="0"/>
                        <a:sym typeface="Arial"/>
                      </a:endParaRPr>
                    </a:p>
                  </a:txBody>
                  <a:tcPr marL="5200" marR="5200" marT="0" marB="0" anchor="ctr"/>
                </a:tc>
                <a:tc>
                  <a:txBody>
                    <a:bodyPr/>
                    <a:lstStyle/>
                    <a:p>
                      <a:pPr algn="ctr">
                        <a:lnSpc>
                          <a:spcPts val="1200"/>
                        </a:lnSpc>
                        <a:spcAft>
                          <a:spcPts val="0"/>
                        </a:spcAft>
                      </a:pPr>
                      <a:r>
                        <a:rPr lang="ru-RU" sz="1400" dirty="0" smtClean="0">
                          <a:effectLst/>
                          <a:latin typeface="+mn-lt"/>
                          <a:ea typeface="Calibri"/>
                          <a:cs typeface="Times New Roman"/>
                        </a:rPr>
                        <a:t>0</a:t>
                      </a:r>
                      <a:endParaRPr lang="ru-RU" sz="1400" dirty="0">
                        <a:effectLst/>
                        <a:latin typeface="+mn-lt"/>
                        <a:ea typeface="Calibri"/>
                        <a:cs typeface="Times New Roman"/>
                      </a:endParaRPr>
                    </a:p>
                  </a:txBody>
                  <a:tcPr marL="5200" marR="5200" marT="0" marB="0" anchor="ctr"/>
                </a:tc>
                <a:tc>
                  <a:txBody>
                    <a:bodyPr/>
                    <a:lstStyle/>
                    <a:p>
                      <a:pPr algn="ctr">
                        <a:lnSpc>
                          <a:spcPct val="115000"/>
                        </a:lnSpc>
                        <a:spcAft>
                          <a:spcPts val="1000"/>
                        </a:spcAft>
                      </a:pPr>
                      <a:r>
                        <a:rPr lang="ru-RU" sz="1400" dirty="0" smtClean="0">
                          <a:effectLst/>
                          <a:latin typeface="+mn-lt"/>
                          <a:ea typeface="Calibri"/>
                          <a:cs typeface="Times New Roman"/>
                        </a:rPr>
                        <a:t>0,18</a:t>
                      </a:r>
                      <a:endParaRPr lang="ru-RU" sz="1400" dirty="0">
                        <a:effectLst/>
                        <a:latin typeface="+mn-lt"/>
                        <a:ea typeface="Calibri"/>
                        <a:cs typeface="Times New Roman"/>
                      </a:endParaRPr>
                    </a:p>
                  </a:txBody>
                  <a:tcPr marL="5200" marR="5200" marT="0" marB="0" anchor="ctr"/>
                </a:tc>
                <a:tc>
                  <a:txBody>
                    <a:bodyPr/>
                    <a:lstStyle/>
                    <a:p>
                      <a:pPr algn="ctr">
                        <a:lnSpc>
                          <a:spcPct val="115000"/>
                        </a:lnSpc>
                        <a:spcAft>
                          <a:spcPts val="1000"/>
                        </a:spcAft>
                      </a:pPr>
                      <a:r>
                        <a:rPr lang="ru-RU" sz="800" dirty="0" smtClean="0">
                          <a:effectLst/>
                          <a:latin typeface="+mn-lt"/>
                          <a:ea typeface="Calibri"/>
                          <a:cs typeface="Times New Roman"/>
                        </a:rPr>
                        <a:t>Приобретено 4 квартиры, расселение планируется в конце октября</a:t>
                      </a:r>
                      <a:endParaRPr lang="ru-RU" sz="800" dirty="0">
                        <a:effectLst/>
                        <a:latin typeface="+mn-lt"/>
                        <a:ea typeface="Calibri"/>
                        <a:cs typeface="Times New Roman"/>
                      </a:endParaRPr>
                    </a:p>
                  </a:txBody>
                  <a:tcPr marL="5200" marR="5200" marT="0" marB="0" anchor="ctr"/>
                </a:tc>
                <a:tc>
                  <a:txBody>
                    <a:bodyPr/>
                    <a:lstStyle/>
                    <a:p>
                      <a:pPr algn="ctr">
                        <a:lnSpc>
                          <a:spcPct val="115000"/>
                        </a:lnSpc>
                        <a:spcAft>
                          <a:spcPts val="1000"/>
                        </a:spcAft>
                      </a:pPr>
                      <a:r>
                        <a:rPr lang="ru-RU" sz="1400" dirty="0" smtClean="0">
                          <a:effectLst/>
                          <a:latin typeface="+mn-lt"/>
                          <a:ea typeface="Calibri"/>
                          <a:cs typeface="Times New Roman"/>
                        </a:rPr>
                        <a:t>3,0</a:t>
                      </a:r>
                      <a:endParaRPr lang="ru-RU" sz="1400" dirty="0">
                        <a:effectLst/>
                        <a:latin typeface="+mn-lt"/>
                        <a:ea typeface="Calibri"/>
                        <a:cs typeface="Times New Roman"/>
                      </a:endParaRPr>
                    </a:p>
                  </a:txBody>
                  <a:tcPr marL="5200" marR="5200" marT="0" marB="0" anchor="ctr"/>
                </a:tc>
                <a:tc>
                  <a:txBody>
                    <a:bodyPr/>
                    <a:lstStyle/>
                    <a:p>
                      <a:pPr algn="ctr">
                        <a:lnSpc>
                          <a:spcPct val="115000"/>
                        </a:lnSpc>
                        <a:spcAft>
                          <a:spcPts val="1000"/>
                        </a:spcAft>
                      </a:pPr>
                      <a:r>
                        <a:rPr lang="ru-RU" sz="1400" dirty="0" smtClean="0">
                          <a:effectLst/>
                          <a:latin typeface="+mn-lt"/>
                          <a:ea typeface="Calibri"/>
                          <a:cs typeface="Times New Roman"/>
                        </a:rPr>
                        <a:t>3,6</a:t>
                      </a:r>
                      <a:endParaRPr lang="ru-RU" sz="1400" dirty="0">
                        <a:effectLst/>
                        <a:latin typeface="+mn-lt"/>
                        <a:ea typeface="Calibri"/>
                        <a:cs typeface="Times New Roman"/>
                      </a:endParaRPr>
                    </a:p>
                  </a:txBody>
                  <a:tcPr marL="5200" marR="5200" marT="0" marB="0" anchor="ctr"/>
                </a:tc>
                <a:tc>
                  <a:txBody>
                    <a:bodyPr/>
                    <a:lstStyle/>
                    <a:p>
                      <a:pPr algn="ctr">
                        <a:lnSpc>
                          <a:spcPct val="115000"/>
                        </a:lnSpc>
                        <a:spcAft>
                          <a:spcPts val="1000"/>
                        </a:spcAft>
                      </a:pPr>
                      <a:endParaRPr lang="ru-RU" sz="1400" dirty="0">
                        <a:effectLst/>
                        <a:latin typeface="+mn-lt"/>
                        <a:ea typeface="Calibri"/>
                        <a:cs typeface="Times New Roman"/>
                      </a:endParaRPr>
                    </a:p>
                  </a:txBody>
                  <a:tcPr marL="5200" marR="5200" marT="0" marB="0" anchor="ctr"/>
                </a:tc>
                <a:tc>
                  <a:txBody>
                    <a:bodyPr/>
                    <a:lstStyle/>
                    <a:p>
                      <a:pPr algn="ctr">
                        <a:lnSpc>
                          <a:spcPct val="115000"/>
                        </a:lnSpc>
                        <a:spcAft>
                          <a:spcPts val="1000"/>
                        </a:spcAft>
                      </a:pPr>
                      <a:endParaRPr lang="ru-RU" sz="1400" dirty="0">
                        <a:effectLst/>
                        <a:latin typeface="+mn-lt"/>
                        <a:ea typeface="Calibri"/>
                        <a:cs typeface="Times New Roman"/>
                      </a:endParaRPr>
                    </a:p>
                  </a:txBody>
                  <a:tcPr marL="5200" marR="5200" marT="0" marB="0" anchor="ctr"/>
                </a:tc>
                <a:tc>
                  <a:txBody>
                    <a:bodyPr/>
                    <a:lstStyle/>
                    <a:p>
                      <a:pPr algn="ctr">
                        <a:lnSpc>
                          <a:spcPct val="115000"/>
                        </a:lnSpc>
                        <a:spcAft>
                          <a:spcPts val="1000"/>
                        </a:spcAft>
                      </a:pPr>
                      <a:endParaRPr lang="ru-RU" sz="1400" dirty="0">
                        <a:effectLst/>
                        <a:latin typeface="+mn-lt"/>
                        <a:ea typeface="Calibri"/>
                        <a:cs typeface="Times New Roman"/>
                      </a:endParaRPr>
                    </a:p>
                  </a:txBody>
                  <a:tcPr marL="5200" marR="5200" marT="0" marB="0" anchor="ctr"/>
                </a:tc>
              </a:tr>
            </a:tbl>
          </a:graphicData>
        </a:graphic>
      </p:graphicFrame>
    </p:spTree>
    <p:extLst>
      <p:ext uri="{BB962C8B-B14F-4D97-AF65-F5344CB8AC3E}">
        <p14:creationId xmlns:p14="http://schemas.microsoft.com/office/powerpoint/2010/main" val="528763480"/>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68312" y="981075"/>
            <a:ext cx="8424863" cy="1295797"/>
          </a:xfrm>
        </p:spPr>
        <p:txBody>
          <a:bodyPr>
            <a:normAutofit fontScale="40000" lnSpcReduction="20000"/>
          </a:bodyPr>
          <a:lstStyle/>
          <a:p>
            <a:pPr marL="0" lvl="0" indent="0" fontAlgn="base">
              <a:spcBef>
                <a:spcPct val="0"/>
              </a:spcBef>
              <a:spcAft>
                <a:spcPct val="0"/>
              </a:spcAft>
              <a:buNone/>
              <a:defRPr/>
            </a:pPr>
            <a:r>
              <a:rPr lang="ru-RU" b="1" dirty="0" smtClean="0">
                <a:solidFill>
                  <a:prstClr val="black"/>
                </a:solidFill>
              </a:rPr>
              <a:t>1.Комплексная </a:t>
            </a:r>
            <a:r>
              <a:rPr lang="ru-RU" b="1" dirty="0">
                <a:solidFill>
                  <a:prstClr val="black"/>
                </a:solidFill>
              </a:rPr>
              <a:t>система обращения с твердыми                                                                                                                                                                                   коммунальными отходами                </a:t>
            </a:r>
            <a:r>
              <a:rPr lang="ru-RU" sz="1400" b="1" dirty="0">
                <a:solidFill>
                  <a:prstClr val="black"/>
                </a:solidFill>
              </a:rPr>
              <a:t>         </a:t>
            </a:r>
            <a:r>
              <a:rPr lang="ru-RU" sz="1600" b="1" dirty="0">
                <a:solidFill>
                  <a:prstClr val="black"/>
                </a:solidFill>
              </a:rPr>
              <a:t>  </a:t>
            </a:r>
            <a:r>
              <a:rPr lang="ru-RU" b="1" dirty="0">
                <a:solidFill>
                  <a:prstClr val="black"/>
                </a:solidFill>
              </a:rPr>
              <a:t>                     </a:t>
            </a:r>
          </a:p>
          <a:p>
            <a:pPr marL="0" lvl="0" indent="0" fontAlgn="base">
              <a:spcBef>
                <a:spcPct val="0"/>
              </a:spcBef>
              <a:spcAft>
                <a:spcPct val="0"/>
              </a:spcAft>
              <a:buNone/>
              <a:defRPr/>
            </a:pPr>
            <a:r>
              <a:rPr lang="ru-RU" b="1" dirty="0" smtClean="0">
                <a:solidFill>
                  <a:prstClr val="black"/>
                </a:solidFill>
              </a:rPr>
              <a:t>2.Чистая </a:t>
            </a:r>
            <a:r>
              <a:rPr lang="ru-RU" b="1" dirty="0">
                <a:solidFill>
                  <a:prstClr val="black"/>
                </a:solidFill>
              </a:rPr>
              <a:t>вода</a:t>
            </a:r>
          </a:p>
          <a:p>
            <a:pPr marL="0" lvl="0" indent="0" fontAlgn="base">
              <a:spcBef>
                <a:spcPct val="0"/>
              </a:spcBef>
              <a:spcAft>
                <a:spcPct val="0"/>
              </a:spcAft>
              <a:buNone/>
              <a:defRPr/>
            </a:pPr>
            <a:r>
              <a:rPr lang="ru-RU" b="1" dirty="0" smtClean="0">
                <a:solidFill>
                  <a:prstClr val="black"/>
                </a:solidFill>
              </a:rPr>
              <a:t>3.Чистая страна</a:t>
            </a:r>
          </a:p>
          <a:p>
            <a:pPr marL="0" lvl="0" indent="0" fontAlgn="base">
              <a:spcBef>
                <a:spcPct val="0"/>
              </a:spcBef>
              <a:spcAft>
                <a:spcPct val="0"/>
              </a:spcAft>
              <a:buNone/>
              <a:defRPr/>
            </a:pPr>
            <a:r>
              <a:rPr lang="ru-RU" b="1" dirty="0" smtClean="0">
                <a:solidFill>
                  <a:prstClr val="black"/>
                </a:solidFill>
              </a:rPr>
              <a:t>4.Оздоровление </a:t>
            </a:r>
            <a:r>
              <a:rPr lang="ru-RU" b="1" dirty="0">
                <a:solidFill>
                  <a:prstClr val="black"/>
                </a:solidFill>
              </a:rPr>
              <a:t>Волги</a:t>
            </a:r>
          </a:p>
          <a:p>
            <a:pPr marL="0" lvl="0" indent="0" fontAlgn="base">
              <a:spcBef>
                <a:spcPct val="0"/>
              </a:spcBef>
              <a:spcAft>
                <a:spcPct val="0"/>
              </a:spcAft>
              <a:buNone/>
              <a:defRPr/>
            </a:pPr>
            <a:r>
              <a:rPr lang="ru-RU" b="1" dirty="0">
                <a:solidFill>
                  <a:prstClr val="black"/>
                </a:solidFill>
              </a:rPr>
              <a:t>5. Сохранение уникальных водных объектов</a:t>
            </a:r>
          </a:p>
          <a:p>
            <a:pPr marL="0" lvl="0" indent="0" fontAlgn="base">
              <a:spcBef>
                <a:spcPct val="0"/>
              </a:spcBef>
              <a:spcAft>
                <a:spcPct val="0"/>
              </a:spcAft>
              <a:buNone/>
              <a:defRPr/>
            </a:pPr>
            <a:r>
              <a:rPr lang="ru-RU" b="1" dirty="0">
                <a:solidFill>
                  <a:prstClr val="black"/>
                </a:solidFill>
              </a:rPr>
              <a:t>6. Сохранение лесов</a:t>
            </a:r>
          </a:p>
          <a:p>
            <a:pPr lvl="0" fontAlgn="base">
              <a:spcBef>
                <a:spcPct val="0"/>
              </a:spcBef>
              <a:spcAft>
                <a:spcPct val="0"/>
              </a:spcAft>
              <a:buFont typeface="+mj-lt"/>
              <a:buAutoNum type="arabicPeriod"/>
              <a:defRPr/>
            </a:pPr>
            <a:endParaRPr lang="ru-RU" b="1" dirty="0" smtClean="0">
              <a:solidFill>
                <a:prstClr val="black"/>
              </a:solidFill>
            </a:endParaRPr>
          </a:p>
          <a:p>
            <a:pPr marL="0" lvl="0" indent="0" fontAlgn="base">
              <a:spcBef>
                <a:spcPct val="0"/>
              </a:spcBef>
              <a:spcAft>
                <a:spcPct val="0"/>
              </a:spcAft>
              <a:buNone/>
              <a:defRPr/>
            </a:pPr>
            <a:endParaRPr lang="ru-RU" b="1" dirty="0">
              <a:solidFill>
                <a:prstClr val="black"/>
              </a:solidFill>
            </a:endParaRPr>
          </a:p>
          <a:p>
            <a:endParaRPr lang="ru-RU" dirty="0"/>
          </a:p>
        </p:txBody>
      </p:sp>
      <p:sp>
        <p:nvSpPr>
          <p:cNvPr id="3" name="Заголовок 2"/>
          <p:cNvSpPr>
            <a:spLocks noGrp="1"/>
          </p:cNvSpPr>
          <p:nvPr>
            <p:ph type="title"/>
          </p:nvPr>
        </p:nvSpPr>
        <p:spPr/>
        <p:txBody>
          <a:bodyPr>
            <a:normAutofit fontScale="90000"/>
          </a:bodyPr>
          <a:lstStyle/>
          <a:p>
            <a:pPr fontAlgn="base" hangingPunct="1">
              <a:spcBef>
                <a:spcPct val="0"/>
              </a:spcBef>
              <a:spcAft>
                <a:spcPct val="0"/>
              </a:spcAft>
            </a:pPr>
            <a:r>
              <a:rPr lang="ru-RU" altLang="ru-RU" dirty="0">
                <a:solidFill>
                  <a:schemeClr val="bg1"/>
                </a:solidFill>
                <a:latin typeface="Arial" panose="020B0604020202020204" pitchFamily="34" charset="0"/>
                <a:ea typeface="MS Mincho" pitchFamily="49" charset="-128"/>
              </a:rPr>
              <a:t>НАЦИОНАЛЬНЫЙ ПРОЕКТ «ЭКОЛОГИЯ»</a:t>
            </a:r>
            <a:br>
              <a:rPr lang="ru-RU" altLang="ru-RU" dirty="0">
                <a:solidFill>
                  <a:schemeClr val="bg1"/>
                </a:solidFill>
                <a:latin typeface="Arial" panose="020B0604020202020204" pitchFamily="34" charset="0"/>
                <a:ea typeface="MS Mincho" pitchFamily="49" charset="-128"/>
              </a:rPr>
            </a:br>
            <a:r>
              <a:rPr lang="ru-RU" altLang="ru-RU" dirty="0">
                <a:solidFill>
                  <a:schemeClr val="bg1"/>
                </a:solidFill>
                <a:latin typeface="Arial" panose="020B0604020202020204" pitchFamily="34" charset="0"/>
                <a:ea typeface="MS Mincho" pitchFamily="49" charset="-128"/>
              </a:rPr>
              <a:t>муниципальный район Безенчукский </a:t>
            </a:r>
            <a:br>
              <a:rPr lang="ru-RU" altLang="ru-RU" dirty="0">
                <a:solidFill>
                  <a:schemeClr val="bg1"/>
                </a:solidFill>
                <a:latin typeface="Arial" panose="020B0604020202020204" pitchFamily="34" charset="0"/>
                <a:ea typeface="MS Mincho" pitchFamily="49" charset="-128"/>
              </a:rPr>
            </a:b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849059034"/>
              </p:ext>
            </p:extLst>
          </p:nvPr>
        </p:nvGraphicFramePr>
        <p:xfrm>
          <a:off x="251520" y="2204863"/>
          <a:ext cx="8640957" cy="3744416"/>
        </p:xfrm>
        <a:graphic>
          <a:graphicData uri="http://schemas.openxmlformats.org/drawingml/2006/table">
            <a:tbl>
              <a:tblPr firstRow="1" bandRow="1">
                <a:tableStyleId>{5940675A-B579-460E-94D1-54222C63F5DA}</a:tableStyleId>
              </a:tblPr>
              <a:tblGrid>
                <a:gridCol w="2554720"/>
                <a:gridCol w="826526"/>
                <a:gridCol w="676249"/>
                <a:gridCol w="826526"/>
                <a:gridCol w="676249"/>
                <a:gridCol w="826526"/>
                <a:gridCol w="901666"/>
                <a:gridCol w="676249"/>
                <a:gridCol w="676246"/>
              </a:tblGrid>
              <a:tr h="349852">
                <a:tc gridSpan="9">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600" b="1" dirty="0" smtClean="0">
                          <a:solidFill>
                            <a:srgbClr val="00B050"/>
                          </a:solidFill>
                        </a:rPr>
                        <a:t>Целевые показатели:</a:t>
                      </a: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811486">
                <a:tc>
                  <a:txBody>
                    <a:bodyPr/>
                    <a:lstStyle/>
                    <a:p>
                      <a:pPr algn="ctr">
                        <a:lnSpc>
                          <a:spcPts val="1200"/>
                        </a:lnSpc>
                        <a:spcAft>
                          <a:spcPts val="0"/>
                        </a:spcAft>
                      </a:pPr>
                      <a:r>
                        <a:rPr lang="ru-RU" sz="1100" b="1" dirty="0" smtClean="0">
                          <a:solidFill>
                            <a:srgbClr val="000000"/>
                          </a:solidFill>
                          <a:effectLst/>
                          <a:latin typeface="+mn-lt"/>
                          <a:ea typeface="Times New Roman"/>
                          <a:cs typeface="Times New Roman"/>
                        </a:rPr>
                        <a:t>Целевой </a:t>
                      </a:r>
                      <a:r>
                        <a:rPr lang="ru-RU" sz="1100" b="1" dirty="0">
                          <a:solidFill>
                            <a:srgbClr val="000000"/>
                          </a:solidFill>
                          <a:effectLst/>
                          <a:latin typeface="+mn-lt"/>
                          <a:ea typeface="Times New Roman"/>
                          <a:cs typeface="Times New Roman"/>
                        </a:rPr>
                        <a:t>показатель</a:t>
                      </a:r>
                      <a:endParaRPr lang="ru-RU" sz="1100" b="1" dirty="0">
                        <a:effectLst/>
                        <a:latin typeface="+mn-lt"/>
                        <a:ea typeface="Calibri"/>
                        <a:cs typeface="Times New Roman"/>
                      </a:endParaRPr>
                    </a:p>
                  </a:txBody>
                  <a:tcPr marL="5200" marR="5200" marT="0" marB="0" anchor="ctr"/>
                </a:tc>
                <a:tc>
                  <a:txBody>
                    <a:bodyPr/>
                    <a:lstStyle/>
                    <a:p>
                      <a:pPr algn="ctr">
                        <a:lnSpc>
                          <a:spcPts val="1200"/>
                        </a:lnSpc>
                        <a:spcAft>
                          <a:spcPts val="0"/>
                        </a:spcAft>
                      </a:pPr>
                      <a:r>
                        <a:rPr lang="ru-RU" sz="1100" b="1" dirty="0">
                          <a:solidFill>
                            <a:srgbClr val="000000"/>
                          </a:solidFill>
                          <a:effectLst/>
                          <a:latin typeface="+mn-lt"/>
                          <a:ea typeface="Times New Roman"/>
                          <a:cs typeface="Times New Roman"/>
                        </a:rPr>
                        <a:t>Базовое </a:t>
                      </a:r>
                      <a:r>
                        <a:rPr lang="ru-RU" sz="1100" b="1" dirty="0" smtClean="0">
                          <a:solidFill>
                            <a:srgbClr val="000000"/>
                          </a:solidFill>
                          <a:effectLst/>
                          <a:latin typeface="+mn-lt"/>
                          <a:ea typeface="Times New Roman"/>
                          <a:cs typeface="Times New Roman"/>
                        </a:rPr>
                        <a:t>значение 2018</a:t>
                      </a:r>
                      <a:r>
                        <a:rPr lang="ru-RU" sz="1100" b="1" baseline="0" dirty="0" smtClean="0">
                          <a:solidFill>
                            <a:srgbClr val="000000"/>
                          </a:solidFill>
                          <a:effectLst/>
                          <a:latin typeface="+mn-lt"/>
                          <a:ea typeface="Times New Roman"/>
                          <a:cs typeface="Times New Roman"/>
                        </a:rPr>
                        <a:t> г.</a:t>
                      </a:r>
                      <a:endParaRPr lang="ru-RU" sz="1100" b="1" dirty="0">
                        <a:effectLst/>
                        <a:latin typeface="+mn-lt"/>
                        <a:ea typeface="Calibri"/>
                        <a:cs typeface="Times New Roman"/>
                      </a:endParaRPr>
                    </a:p>
                  </a:txBody>
                  <a:tcPr marL="5200" marR="5200" marT="0" marB="0" anchor="b"/>
                </a:tc>
                <a:tc>
                  <a:txBody>
                    <a:bodyPr/>
                    <a:lstStyle/>
                    <a:p>
                      <a:pPr algn="ctr">
                        <a:lnSpc>
                          <a:spcPct val="115000"/>
                        </a:lnSpc>
                        <a:spcAft>
                          <a:spcPts val="0"/>
                        </a:spcAft>
                      </a:pPr>
                      <a:r>
                        <a:rPr lang="ru-RU" sz="1100" b="1" dirty="0" smtClean="0">
                          <a:solidFill>
                            <a:srgbClr val="000000"/>
                          </a:solidFill>
                          <a:effectLst/>
                          <a:latin typeface="+mn-lt"/>
                          <a:ea typeface="Times New Roman"/>
                          <a:cs typeface="Times New Roman"/>
                        </a:rPr>
                        <a:t>2019 г. </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Факт </a:t>
                      </a:r>
                    </a:p>
                    <a:p>
                      <a:pPr algn="ctr">
                        <a:lnSpc>
                          <a:spcPct val="115000"/>
                        </a:lnSpc>
                        <a:spcAft>
                          <a:spcPts val="0"/>
                        </a:spcAft>
                      </a:pPr>
                      <a:r>
                        <a:rPr lang="ru-RU" sz="1100" b="1" dirty="0" smtClean="0">
                          <a:effectLst/>
                          <a:latin typeface="+mn-lt"/>
                          <a:ea typeface="Calibri"/>
                          <a:cs typeface="Times New Roman"/>
                        </a:rPr>
                        <a:t>2019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2020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2021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2022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2023 г.</a:t>
                      </a:r>
                      <a:endParaRPr lang="ru-RU" sz="1100" b="1" dirty="0">
                        <a:effectLst/>
                        <a:latin typeface="+mn-lt"/>
                        <a:ea typeface="Calibri"/>
                        <a:cs typeface="Times New Roman"/>
                      </a:endParaRPr>
                    </a:p>
                  </a:txBody>
                  <a:tcPr marL="5200" marR="5200" marT="0" marB="0"/>
                </a:tc>
                <a:tc>
                  <a:txBody>
                    <a:bodyPr/>
                    <a:lstStyle/>
                    <a:p>
                      <a:pPr algn="ctr">
                        <a:lnSpc>
                          <a:spcPct val="115000"/>
                        </a:lnSpc>
                        <a:spcAft>
                          <a:spcPts val="0"/>
                        </a:spcAft>
                      </a:pPr>
                      <a:r>
                        <a:rPr lang="ru-RU" sz="1100" b="1" dirty="0" smtClean="0">
                          <a:effectLst/>
                          <a:latin typeface="+mn-lt"/>
                          <a:ea typeface="Calibri"/>
                          <a:cs typeface="Times New Roman"/>
                        </a:rPr>
                        <a:t>2024 г.</a:t>
                      </a:r>
                      <a:endParaRPr lang="ru-RU" sz="1100" b="1" dirty="0">
                        <a:effectLst/>
                        <a:latin typeface="+mn-lt"/>
                        <a:ea typeface="Calibri"/>
                        <a:cs typeface="Times New Roman"/>
                      </a:endParaRPr>
                    </a:p>
                  </a:txBody>
                  <a:tcPr marL="5200" marR="5200" marT="0" marB="0"/>
                </a:tc>
              </a:tr>
              <a:tr h="811486">
                <a:tc>
                  <a:txBody>
                    <a:bodyPr/>
                    <a:lstStyle/>
                    <a:p>
                      <a:pPr marL="30480" marR="0" indent="0" algn="l" defTabSz="914400" eaLnBrk="1" fontAlgn="auto" latinLnBrk="0" hangingPunct="1">
                        <a:lnSpc>
                          <a:spcPct val="115000"/>
                        </a:lnSpc>
                        <a:spcBef>
                          <a:spcPts val="0"/>
                        </a:spcBef>
                        <a:spcAft>
                          <a:spcPts val="0"/>
                        </a:spcAft>
                        <a:buClrTx/>
                        <a:buSzTx/>
                        <a:buFontTx/>
                        <a:buNone/>
                        <a:tabLst/>
                        <a:defRPr/>
                      </a:pPr>
                      <a:endParaRPr lang="ru-RU" sz="1050" b="1" i="0" u="none" strike="noStrike" cap="none" spc="0" baseline="0" dirty="0" smtClean="0">
                        <a:ln>
                          <a:noFill/>
                        </a:ln>
                        <a:solidFill>
                          <a:schemeClr val="tx1"/>
                        </a:solidFill>
                        <a:effectLst/>
                        <a:uFillTx/>
                        <a:latin typeface="+mj-lt"/>
                        <a:ea typeface="+mn-ea"/>
                        <a:cs typeface="+mn-cs"/>
                        <a:sym typeface="Arial"/>
                      </a:endParaRPr>
                    </a:p>
                    <a:p>
                      <a:pPr marL="30480" marR="0" indent="0" algn="l" defTabSz="914400" eaLnBrk="1" fontAlgn="auto" latinLnBrk="0" hangingPunct="1">
                        <a:lnSpc>
                          <a:spcPct val="115000"/>
                        </a:lnSpc>
                        <a:spcBef>
                          <a:spcPts val="0"/>
                        </a:spcBef>
                        <a:spcAft>
                          <a:spcPts val="0"/>
                        </a:spcAft>
                        <a:buClrTx/>
                        <a:buSzTx/>
                        <a:buFontTx/>
                        <a:buNone/>
                        <a:tabLst/>
                        <a:defRPr/>
                      </a:pPr>
                      <a:r>
                        <a:rPr lang="ru-RU" sz="1050" b="1" i="0" u="none" strike="noStrike" cap="none" spc="0" baseline="0" dirty="0" smtClean="0">
                          <a:ln>
                            <a:noFill/>
                          </a:ln>
                          <a:solidFill>
                            <a:schemeClr val="tx1"/>
                          </a:solidFill>
                          <a:effectLst/>
                          <a:uFillTx/>
                          <a:latin typeface="+mj-lt"/>
                          <a:ea typeface="+mn-ea"/>
                          <a:cs typeface="+mn-cs"/>
                          <a:sym typeface="Arial"/>
                        </a:rPr>
                        <a:t>Ликвидированы все выявленные на 01.01.2018 несанкционированные свалки в границах городов, шт.</a:t>
                      </a:r>
                    </a:p>
                  </a:txBody>
                  <a:tcPr marL="5200" marR="5200" marT="0" marB="0" anchor="ctr"/>
                </a:tc>
                <a:tc>
                  <a:txBody>
                    <a:bodyPr/>
                    <a:lstStyle/>
                    <a:p>
                      <a:pPr marL="0" marR="0" indent="0" algn="ctr" defTabSz="914400" rtl="0" eaLnBrk="1" fontAlgn="ctr" latinLnBrk="0" hangingPunct="1">
                        <a:lnSpc>
                          <a:spcPct val="115000"/>
                        </a:lnSpc>
                        <a:spcBef>
                          <a:spcPts val="0"/>
                        </a:spcBef>
                        <a:spcAft>
                          <a:spcPts val="0"/>
                        </a:spcAft>
                        <a:buClrTx/>
                        <a:buSzTx/>
                        <a:buFontTx/>
                        <a:buNone/>
                        <a:tabLst/>
                      </a:pPr>
                      <a:r>
                        <a:rPr lang="ru-RU" sz="1050" b="0" i="0" u="none" strike="noStrike" kern="1200" cap="none" spc="0" baseline="0" dirty="0" smtClean="0">
                          <a:ln>
                            <a:noFill/>
                          </a:ln>
                          <a:solidFill>
                            <a:schemeClr val="tx1"/>
                          </a:solidFill>
                          <a:effectLst/>
                          <a:uFillTx/>
                          <a:latin typeface="+mj-lt"/>
                          <a:ea typeface="Calibri"/>
                          <a:cs typeface="Times New Roman"/>
                          <a:sym typeface="Arial"/>
                        </a:rPr>
                        <a:t>0</a:t>
                      </a:r>
                      <a:endParaRPr lang="ru-RU" sz="1050" b="0" i="0" u="none" strike="noStrike" kern="1200" cap="none" spc="0" baseline="0" dirty="0">
                        <a:ln>
                          <a:noFill/>
                        </a:ln>
                        <a:solidFill>
                          <a:schemeClr val="tx1"/>
                        </a:solidFill>
                        <a:effectLst/>
                        <a:uFillTx/>
                        <a:latin typeface="+mj-lt"/>
                        <a:ea typeface="Calibri"/>
                        <a:cs typeface="Times New Roman"/>
                        <a:sym typeface="Arial"/>
                      </a:endParaRPr>
                    </a:p>
                  </a:txBody>
                  <a:tcPr marL="2466" marR="2466" marT="2466" marB="0" anchor="ctr"/>
                </a:tc>
                <a:tc>
                  <a:txBody>
                    <a:bodyPr/>
                    <a:lstStyle/>
                    <a:p>
                      <a:pPr marL="0" marR="0" indent="0" algn="ctr" defTabSz="914400" rtl="0" eaLnBrk="1" fontAlgn="ctr" latinLnBrk="0" hangingPunct="1">
                        <a:lnSpc>
                          <a:spcPct val="115000"/>
                        </a:lnSpc>
                        <a:spcBef>
                          <a:spcPts val="0"/>
                        </a:spcBef>
                        <a:spcAft>
                          <a:spcPts val="0"/>
                        </a:spcAft>
                        <a:buClrTx/>
                        <a:buSzTx/>
                        <a:buFontTx/>
                        <a:buNone/>
                        <a:tabLst/>
                      </a:pPr>
                      <a:r>
                        <a:rPr lang="ru-RU" sz="1050" b="0" i="0" u="none" strike="noStrike" kern="1200" cap="none" spc="0" baseline="0" dirty="0" smtClean="0">
                          <a:ln>
                            <a:noFill/>
                          </a:ln>
                          <a:solidFill>
                            <a:schemeClr val="tx1"/>
                          </a:solidFill>
                          <a:effectLst/>
                          <a:uFillTx/>
                          <a:latin typeface="+mj-lt"/>
                          <a:ea typeface="Calibri"/>
                          <a:cs typeface="Times New Roman"/>
                          <a:sym typeface="Arial"/>
                        </a:rPr>
                        <a:t>1</a:t>
                      </a:r>
                      <a:endParaRPr lang="ru-RU" sz="1050" b="0" i="0" u="none" strike="noStrike" kern="1200" cap="none" spc="0" baseline="0" dirty="0">
                        <a:ln>
                          <a:noFill/>
                        </a:ln>
                        <a:solidFill>
                          <a:schemeClr val="tx1"/>
                        </a:solidFill>
                        <a:effectLst/>
                        <a:uFillTx/>
                        <a:latin typeface="+mj-lt"/>
                        <a:ea typeface="Calibri"/>
                        <a:cs typeface="Times New Roman"/>
                        <a:sym typeface="Arial"/>
                      </a:endParaRPr>
                    </a:p>
                  </a:txBody>
                  <a:tcPr marL="2466" marR="2466" marT="2466" marB="0" anchor="ctr"/>
                </a:tc>
                <a:tc>
                  <a:txBody>
                    <a:bodyPr/>
                    <a:lstStyle/>
                    <a:p>
                      <a:pPr marL="0" marR="0" indent="0" algn="ctr" defTabSz="914400" rtl="0" eaLnBrk="1" fontAlgn="ctr" latinLnBrk="0" hangingPunct="1">
                        <a:lnSpc>
                          <a:spcPct val="115000"/>
                        </a:lnSpc>
                        <a:spcBef>
                          <a:spcPts val="0"/>
                        </a:spcBef>
                        <a:spcAft>
                          <a:spcPts val="0"/>
                        </a:spcAft>
                        <a:buClrTx/>
                        <a:buSzTx/>
                        <a:buFontTx/>
                        <a:buNone/>
                        <a:tabLst/>
                      </a:pPr>
                      <a:r>
                        <a:rPr lang="ru-RU" sz="1050" b="0" i="0" u="none" strike="noStrike" kern="1200" cap="none" spc="0" baseline="0" dirty="0" smtClean="0">
                          <a:ln>
                            <a:noFill/>
                          </a:ln>
                          <a:solidFill>
                            <a:schemeClr val="tx1"/>
                          </a:solidFill>
                          <a:effectLst/>
                          <a:uFillTx/>
                          <a:latin typeface="+mj-lt"/>
                          <a:ea typeface="Calibri"/>
                          <a:cs typeface="Times New Roman"/>
                          <a:sym typeface="Arial"/>
                        </a:rPr>
                        <a:t>1</a:t>
                      </a:r>
                      <a:endParaRPr lang="ru-RU" sz="1050" b="0" i="0" u="none" strike="noStrike" kern="1200" cap="none" spc="0" baseline="0" dirty="0">
                        <a:ln>
                          <a:noFill/>
                        </a:ln>
                        <a:solidFill>
                          <a:schemeClr val="tx1"/>
                        </a:solidFill>
                        <a:effectLst/>
                        <a:uFillTx/>
                        <a:latin typeface="+mj-lt"/>
                        <a:ea typeface="Calibri"/>
                        <a:cs typeface="Times New Roman"/>
                        <a:sym typeface="Arial"/>
                      </a:endParaRPr>
                    </a:p>
                  </a:txBody>
                  <a:tcPr marL="2466" marR="2466" marT="2466" marB="0" anchor="ctr"/>
                </a:tc>
                <a:tc>
                  <a:txBody>
                    <a:bodyPr/>
                    <a:lstStyle/>
                    <a:p>
                      <a:pPr marL="0" marR="0" indent="0" algn="ctr" defTabSz="914400" rtl="0" eaLnBrk="1" fontAlgn="ctr" latinLnBrk="0" hangingPunct="1">
                        <a:lnSpc>
                          <a:spcPct val="115000"/>
                        </a:lnSpc>
                        <a:spcBef>
                          <a:spcPts val="0"/>
                        </a:spcBef>
                        <a:spcAft>
                          <a:spcPts val="0"/>
                        </a:spcAft>
                        <a:buClrTx/>
                        <a:buSzTx/>
                        <a:buFontTx/>
                        <a:buNone/>
                        <a:tabLst/>
                      </a:pPr>
                      <a:r>
                        <a:rPr lang="ru-RU" sz="1050" b="0" i="0" u="none" strike="noStrike" kern="1200" cap="none" spc="0" baseline="0" dirty="0" smtClean="0">
                          <a:ln>
                            <a:noFill/>
                          </a:ln>
                          <a:solidFill>
                            <a:schemeClr val="tx1"/>
                          </a:solidFill>
                          <a:effectLst/>
                          <a:uFillTx/>
                          <a:latin typeface="+mj-lt"/>
                          <a:ea typeface="Calibri"/>
                          <a:cs typeface="Times New Roman"/>
                          <a:sym typeface="Arial"/>
                        </a:rPr>
                        <a:t>1</a:t>
                      </a:r>
                      <a:endParaRPr lang="ru-RU" sz="1050" b="0" i="0" u="none" strike="noStrike" kern="1200" cap="none" spc="0" baseline="0" dirty="0">
                        <a:ln>
                          <a:noFill/>
                        </a:ln>
                        <a:solidFill>
                          <a:schemeClr val="tx1"/>
                        </a:solidFill>
                        <a:effectLst/>
                        <a:uFillTx/>
                        <a:latin typeface="+mj-lt"/>
                        <a:ea typeface="Calibri"/>
                        <a:cs typeface="Times New Roman"/>
                        <a:sym typeface="Arial"/>
                      </a:endParaRPr>
                    </a:p>
                  </a:txBody>
                  <a:tcPr marL="2466" marR="2466" marT="2466" marB="0" anchor="ctr"/>
                </a:tc>
                <a:tc>
                  <a:txBody>
                    <a:bodyPr/>
                    <a:lstStyle/>
                    <a:p>
                      <a:pPr marL="0" marR="0" indent="0" algn="ctr" defTabSz="914400" rtl="0" eaLnBrk="1" fontAlgn="ctr" latinLnBrk="0" hangingPunct="1">
                        <a:lnSpc>
                          <a:spcPct val="115000"/>
                        </a:lnSpc>
                        <a:spcBef>
                          <a:spcPts val="0"/>
                        </a:spcBef>
                        <a:spcAft>
                          <a:spcPts val="0"/>
                        </a:spcAft>
                        <a:buClrTx/>
                        <a:buSzTx/>
                        <a:buFontTx/>
                        <a:buNone/>
                        <a:tabLst/>
                      </a:pPr>
                      <a:r>
                        <a:rPr lang="ru-RU" sz="1050" b="0" i="0" u="none" strike="noStrike" kern="1200" cap="none" spc="0" baseline="0" dirty="0" smtClean="0">
                          <a:ln>
                            <a:noFill/>
                          </a:ln>
                          <a:solidFill>
                            <a:schemeClr val="tx1"/>
                          </a:solidFill>
                          <a:effectLst/>
                          <a:uFillTx/>
                          <a:latin typeface="+mj-lt"/>
                          <a:ea typeface="Calibri"/>
                          <a:cs typeface="Times New Roman"/>
                          <a:sym typeface="Arial"/>
                        </a:rPr>
                        <a:t>1</a:t>
                      </a:r>
                      <a:endParaRPr lang="ru-RU" sz="1050" b="0" i="0" u="none" strike="noStrike" kern="1200" cap="none" spc="0" baseline="0" dirty="0">
                        <a:ln>
                          <a:noFill/>
                        </a:ln>
                        <a:solidFill>
                          <a:schemeClr val="tx1"/>
                        </a:solidFill>
                        <a:effectLst/>
                        <a:uFillTx/>
                        <a:latin typeface="+mj-lt"/>
                        <a:ea typeface="Calibri"/>
                        <a:cs typeface="Times New Roman"/>
                        <a:sym typeface="Arial"/>
                      </a:endParaRPr>
                    </a:p>
                  </a:txBody>
                  <a:tcPr marL="2466" marR="2466" marT="2466" marB="0" anchor="ctr"/>
                </a:tc>
                <a:tc>
                  <a:txBody>
                    <a:bodyPr/>
                    <a:lstStyle/>
                    <a:p>
                      <a:pPr marL="0" marR="0" indent="0" algn="ctr" defTabSz="914400" rtl="0" eaLnBrk="1" fontAlgn="ctr" latinLnBrk="0" hangingPunct="1">
                        <a:lnSpc>
                          <a:spcPct val="115000"/>
                        </a:lnSpc>
                        <a:spcBef>
                          <a:spcPts val="0"/>
                        </a:spcBef>
                        <a:spcAft>
                          <a:spcPts val="0"/>
                        </a:spcAft>
                        <a:buClrTx/>
                        <a:buSzTx/>
                        <a:buFontTx/>
                        <a:buNone/>
                        <a:tabLst/>
                      </a:pPr>
                      <a:r>
                        <a:rPr lang="ru-RU" sz="1050" b="0" i="0" u="none" strike="noStrike" kern="1200" cap="none" spc="0" baseline="0" dirty="0" smtClean="0">
                          <a:ln>
                            <a:noFill/>
                          </a:ln>
                          <a:solidFill>
                            <a:schemeClr val="tx1"/>
                          </a:solidFill>
                          <a:effectLst/>
                          <a:uFillTx/>
                          <a:latin typeface="+mj-lt"/>
                          <a:ea typeface="Calibri"/>
                          <a:cs typeface="Times New Roman"/>
                          <a:sym typeface="Arial"/>
                        </a:rPr>
                        <a:t>1</a:t>
                      </a:r>
                      <a:endParaRPr lang="ru-RU" sz="1050" b="0" i="0" u="none" strike="noStrike" kern="1200" cap="none" spc="0" baseline="0" dirty="0">
                        <a:ln>
                          <a:noFill/>
                        </a:ln>
                        <a:solidFill>
                          <a:schemeClr val="tx1"/>
                        </a:solidFill>
                        <a:effectLst/>
                        <a:uFillTx/>
                        <a:latin typeface="+mj-lt"/>
                        <a:ea typeface="Calibri"/>
                        <a:cs typeface="Times New Roman"/>
                        <a:sym typeface="Arial"/>
                      </a:endParaRPr>
                    </a:p>
                  </a:txBody>
                  <a:tcPr marL="2466" marR="2466" marT="2466" marB="0" anchor="ctr"/>
                </a:tc>
                <a:tc>
                  <a:txBody>
                    <a:bodyPr/>
                    <a:lstStyle/>
                    <a:p>
                      <a:pPr marL="0" marR="0" indent="0" algn="ctr" defTabSz="914400" rtl="0" eaLnBrk="1" fontAlgn="ctr" latinLnBrk="0" hangingPunct="1">
                        <a:lnSpc>
                          <a:spcPct val="115000"/>
                        </a:lnSpc>
                        <a:spcBef>
                          <a:spcPts val="0"/>
                        </a:spcBef>
                        <a:spcAft>
                          <a:spcPts val="0"/>
                        </a:spcAft>
                        <a:buClrTx/>
                        <a:buSzTx/>
                        <a:buFontTx/>
                        <a:buNone/>
                        <a:tabLst/>
                      </a:pPr>
                      <a:r>
                        <a:rPr lang="ru-RU" sz="1050" b="0" i="0" u="none" strike="noStrike" kern="1200" cap="none" spc="0" baseline="0" dirty="0" smtClean="0">
                          <a:ln>
                            <a:noFill/>
                          </a:ln>
                          <a:solidFill>
                            <a:schemeClr val="tx1"/>
                          </a:solidFill>
                          <a:effectLst/>
                          <a:uFillTx/>
                          <a:latin typeface="+mj-lt"/>
                          <a:ea typeface="Calibri"/>
                          <a:cs typeface="Times New Roman"/>
                          <a:sym typeface="Arial"/>
                        </a:rPr>
                        <a:t>0</a:t>
                      </a:r>
                      <a:endParaRPr lang="ru-RU" sz="1050" b="0" i="0" u="none" strike="noStrike" kern="1200" cap="none" spc="0" baseline="0" dirty="0">
                        <a:ln>
                          <a:noFill/>
                        </a:ln>
                        <a:solidFill>
                          <a:schemeClr val="tx1"/>
                        </a:solidFill>
                        <a:effectLst/>
                        <a:uFillTx/>
                        <a:latin typeface="+mj-lt"/>
                        <a:ea typeface="Calibri"/>
                        <a:cs typeface="Times New Roman"/>
                        <a:sym typeface="Arial"/>
                      </a:endParaRPr>
                    </a:p>
                  </a:txBody>
                  <a:tcPr marL="2466" marR="2466" marT="2466" marB="0" anchor="ctr"/>
                </a:tc>
                <a:tc>
                  <a:txBody>
                    <a:bodyPr/>
                    <a:lstStyle/>
                    <a:p>
                      <a:pPr marL="0" marR="0" indent="0" algn="ctr" defTabSz="914400" rtl="0" eaLnBrk="1" fontAlgn="ctr" latinLnBrk="0" hangingPunct="1">
                        <a:lnSpc>
                          <a:spcPct val="115000"/>
                        </a:lnSpc>
                        <a:spcBef>
                          <a:spcPts val="0"/>
                        </a:spcBef>
                        <a:spcAft>
                          <a:spcPts val="0"/>
                        </a:spcAft>
                        <a:buClrTx/>
                        <a:buSzTx/>
                        <a:buFontTx/>
                        <a:buNone/>
                        <a:tabLst/>
                      </a:pPr>
                      <a:r>
                        <a:rPr lang="ru-RU" sz="1050" b="0" i="0" u="none" strike="noStrike" kern="1200" cap="none" spc="0" baseline="0" dirty="0" smtClean="0">
                          <a:ln>
                            <a:noFill/>
                          </a:ln>
                          <a:solidFill>
                            <a:schemeClr val="tx1"/>
                          </a:solidFill>
                          <a:effectLst/>
                          <a:uFillTx/>
                          <a:latin typeface="+mj-lt"/>
                          <a:ea typeface="Calibri"/>
                          <a:cs typeface="Times New Roman"/>
                          <a:sym typeface="Arial"/>
                        </a:rPr>
                        <a:t>0</a:t>
                      </a:r>
                      <a:endParaRPr lang="ru-RU" sz="1050" b="0" i="0" u="none" strike="noStrike" kern="1200" cap="none" spc="0" baseline="0" dirty="0">
                        <a:ln>
                          <a:noFill/>
                        </a:ln>
                        <a:solidFill>
                          <a:schemeClr val="tx1"/>
                        </a:solidFill>
                        <a:effectLst/>
                        <a:uFillTx/>
                        <a:latin typeface="+mj-lt"/>
                        <a:ea typeface="Calibri"/>
                        <a:cs typeface="Times New Roman"/>
                        <a:sym typeface="Arial"/>
                      </a:endParaRPr>
                    </a:p>
                  </a:txBody>
                  <a:tcPr marL="2466" marR="2466" marT="2466" marB="0" anchor="ctr"/>
                </a:tc>
              </a:tr>
              <a:tr h="960106">
                <a:tc>
                  <a:txBody>
                    <a:bodyPr/>
                    <a:lstStyle/>
                    <a:p>
                      <a:pPr marL="30480" algn="l">
                        <a:lnSpc>
                          <a:spcPct val="115000"/>
                        </a:lnSpc>
                        <a:spcAft>
                          <a:spcPts val="0"/>
                        </a:spcAft>
                      </a:pPr>
                      <a:endParaRPr lang="ru-RU" sz="1050" b="1" i="0" u="none" strike="noStrike" cap="none" spc="0" baseline="0" dirty="0" smtClean="0">
                        <a:ln>
                          <a:noFill/>
                        </a:ln>
                        <a:solidFill>
                          <a:schemeClr val="tx1"/>
                        </a:solidFill>
                        <a:effectLst/>
                        <a:uFillTx/>
                        <a:latin typeface="+mj-lt"/>
                        <a:ea typeface="+mn-ea"/>
                        <a:cs typeface="+mn-cs"/>
                        <a:sym typeface="Arial"/>
                      </a:endParaRPr>
                    </a:p>
                    <a:p>
                      <a:pPr marL="30480" algn="l">
                        <a:lnSpc>
                          <a:spcPct val="115000"/>
                        </a:lnSpc>
                        <a:spcAft>
                          <a:spcPts val="0"/>
                        </a:spcAft>
                      </a:pPr>
                      <a:r>
                        <a:rPr lang="ru-RU" sz="1050" b="1" i="0" u="none" strike="noStrike" cap="none" spc="0" baseline="0" dirty="0" smtClean="0">
                          <a:ln>
                            <a:noFill/>
                          </a:ln>
                          <a:solidFill>
                            <a:schemeClr val="tx1"/>
                          </a:solidFill>
                          <a:effectLst/>
                          <a:uFillTx/>
                          <a:latin typeface="+mj-lt"/>
                          <a:ea typeface="+mn-ea"/>
                          <a:cs typeface="+mn-cs"/>
                          <a:sym typeface="Arial"/>
                        </a:rPr>
                        <a:t>Доля населения Самарской области, обеспеченного качественной питьевой водой из систем централизованного водоснабжения, %</a:t>
                      </a:r>
                    </a:p>
                  </a:txBody>
                  <a:tcPr marL="5200" marR="5200" marT="0" marB="0" anchor="ctr"/>
                </a:tc>
                <a:tc>
                  <a:txBody>
                    <a:bodyPr/>
                    <a:lstStyle/>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91,3</a:t>
                      </a:r>
                      <a:endParaRPr lang="ru-RU" sz="1050" b="0" kern="1200" dirty="0">
                        <a:solidFill>
                          <a:schemeClr val="tx1"/>
                        </a:solidFill>
                        <a:effectLst/>
                        <a:latin typeface="+mj-lt"/>
                        <a:ea typeface="Calibri"/>
                        <a:cs typeface="Times New Roman"/>
                      </a:endParaRPr>
                    </a:p>
                  </a:txBody>
                  <a:tcPr marL="17780" marR="17780" marT="0" marB="0" anchor="ctr"/>
                </a:tc>
                <a:tc>
                  <a:txBody>
                    <a:bodyPr/>
                    <a:lstStyle/>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0</a:t>
                      </a:r>
                      <a:endParaRPr lang="ru-RU" sz="1050" b="0" kern="1200" dirty="0">
                        <a:solidFill>
                          <a:schemeClr val="tx1"/>
                        </a:solidFill>
                        <a:effectLst/>
                        <a:latin typeface="+mj-lt"/>
                        <a:ea typeface="Calibri"/>
                        <a:cs typeface="Times New Roman"/>
                      </a:endParaRPr>
                    </a:p>
                  </a:txBody>
                  <a:tcPr marL="17780" marR="17780" marT="0" marB="0" anchor="ctr"/>
                </a:tc>
                <a:tc>
                  <a:txBody>
                    <a:bodyPr/>
                    <a:lstStyle/>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0</a:t>
                      </a:r>
                      <a:endParaRPr lang="ru-RU" sz="1050" b="0" kern="1200" dirty="0">
                        <a:solidFill>
                          <a:schemeClr val="tx1"/>
                        </a:solidFill>
                        <a:effectLst/>
                        <a:latin typeface="+mj-lt"/>
                        <a:ea typeface="Calibri"/>
                        <a:cs typeface="Times New Roman"/>
                      </a:endParaRPr>
                    </a:p>
                  </a:txBody>
                  <a:tcPr marL="17780" marR="17780" marT="0" marB="0" anchor="ctr"/>
                </a:tc>
                <a:tc>
                  <a:txBody>
                    <a:bodyPr/>
                    <a:lstStyle/>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0</a:t>
                      </a:r>
                      <a:endParaRPr lang="ru-RU" sz="1050" b="0" kern="1200" dirty="0">
                        <a:solidFill>
                          <a:schemeClr val="tx1"/>
                        </a:solidFill>
                        <a:effectLst/>
                        <a:latin typeface="+mj-lt"/>
                        <a:ea typeface="Calibri"/>
                        <a:cs typeface="Times New Roman"/>
                      </a:endParaRPr>
                    </a:p>
                  </a:txBody>
                  <a:tcPr marL="17780" marR="17780" marT="0" marB="0" anchor="ctr"/>
                </a:tc>
                <a:tc>
                  <a:txBody>
                    <a:bodyPr/>
                    <a:lstStyle/>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93,3</a:t>
                      </a:r>
                      <a:endParaRPr lang="ru-RU" sz="1050" b="0" kern="1200" dirty="0">
                        <a:solidFill>
                          <a:schemeClr val="tx1"/>
                        </a:solidFill>
                        <a:effectLst/>
                        <a:latin typeface="+mj-lt"/>
                        <a:ea typeface="Calibri"/>
                        <a:cs typeface="Times New Roman"/>
                      </a:endParaRPr>
                    </a:p>
                  </a:txBody>
                  <a:tcPr marL="17780" marR="17780" marT="0" marB="0" anchor="ctr"/>
                </a:tc>
                <a:tc>
                  <a:txBody>
                    <a:bodyPr/>
                    <a:lstStyle/>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0</a:t>
                      </a:r>
                      <a:endParaRPr lang="ru-RU" sz="1050" b="0" kern="1200" dirty="0">
                        <a:solidFill>
                          <a:schemeClr val="tx1"/>
                        </a:solidFill>
                        <a:effectLst/>
                        <a:latin typeface="+mj-lt"/>
                        <a:ea typeface="Calibri"/>
                        <a:cs typeface="Times New Roman"/>
                      </a:endParaRPr>
                    </a:p>
                  </a:txBody>
                  <a:tcPr marL="17780" marR="17780" marT="0" marB="0" anchor="ctr"/>
                </a:tc>
                <a:tc>
                  <a:txBody>
                    <a:bodyPr/>
                    <a:lstStyle/>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0</a:t>
                      </a:r>
                      <a:endParaRPr lang="ru-RU" sz="1050" b="0" kern="1200" dirty="0">
                        <a:solidFill>
                          <a:schemeClr val="tx1"/>
                        </a:solidFill>
                        <a:effectLst/>
                        <a:latin typeface="+mj-lt"/>
                        <a:ea typeface="Calibri"/>
                        <a:cs typeface="Times New Roman"/>
                      </a:endParaRPr>
                    </a:p>
                  </a:txBody>
                  <a:tcPr marL="17780" marR="17780" marT="0" marB="0" anchor="ctr"/>
                </a:tc>
                <a:tc>
                  <a:txBody>
                    <a:bodyPr/>
                    <a:lstStyle/>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0</a:t>
                      </a:r>
                      <a:endParaRPr lang="ru-RU" sz="1050" b="0" kern="1200" dirty="0">
                        <a:solidFill>
                          <a:schemeClr val="tx1"/>
                        </a:solidFill>
                        <a:effectLst/>
                        <a:latin typeface="+mj-lt"/>
                        <a:ea typeface="Calibri"/>
                        <a:cs typeface="Times New Roman"/>
                      </a:endParaRPr>
                    </a:p>
                  </a:txBody>
                  <a:tcPr marL="17780" marR="17780" marT="0" marB="0" anchor="ctr"/>
                </a:tc>
              </a:tr>
              <a:tr h="811486">
                <a:tc>
                  <a:txBody>
                    <a:bodyPr/>
                    <a:lstStyle/>
                    <a:p>
                      <a:pPr marL="30480" marR="0" indent="0" algn="l" defTabSz="914400" eaLnBrk="1" fontAlgn="auto" latinLnBrk="0" hangingPunct="1">
                        <a:lnSpc>
                          <a:spcPct val="115000"/>
                        </a:lnSpc>
                        <a:spcBef>
                          <a:spcPts val="0"/>
                        </a:spcBef>
                        <a:spcAft>
                          <a:spcPts val="0"/>
                        </a:spcAft>
                        <a:buClrTx/>
                        <a:buSzTx/>
                        <a:buFontTx/>
                        <a:buNone/>
                        <a:tabLst/>
                        <a:defRPr/>
                      </a:pPr>
                      <a:endParaRPr lang="ru-RU" sz="1050" b="1" i="0" u="none" strike="noStrike" cap="none" spc="-30" baseline="0" dirty="0" smtClean="0">
                        <a:ln>
                          <a:noFill/>
                        </a:ln>
                        <a:solidFill>
                          <a:schemeClr val="tx1"/>
                        </a:solidFill>
                        <a:effectLst/>
                        <a:uFillTx/>
                        <a:latin typeface="+mj-lt"/>
                        <a:ea typeface="+mn-ea"/>
                        <a:cs typeface="+mn-cs"/>
                        <a:sym typeface="Arial"/>
                      </a:endParaRPr>
                    </a:p>
                    <a:p>
                      <a:pPr marL="30480" marR="0" indent="0" algn="l" defTabSz="914400" eaLnBrk="1" fontAlgn="auto" latinLnBrk="0" hangingPunct="1">
                        <a:lnSpc>
                          <a:spcPct val="115000"/>
                        </a:lnSpc>
                        <a:spcBef>
                          <a:spcPts val="0"/>
                        </a:spcBef>
                        <a:spcAft>
                          <a:spcPts val="0"/>
                        </a:spcAft>
                        <a:buClrTx/>
                        <a:buSzTx/>
                        <a:buFontTx/>
                        <a:buNone/>
                        <a:tabLst/>
                        <a:defRPr/>
                      </a:pPr>
                      <a:r>
                        <a:rPr lang="ru-RU" sz="1050" b="1" i="0" u="none" strike="noStrike" cap="none" spc="-30" baseline="0" dirty="0" smtClean="0">
                          <a:ln>
                            <a:noFill/>
                          </a:ln>
                          <a:solidFill>
                            <a:schemeClr val="tx1"/>
                          </a:solidFill>
                          <a:effectLst/>
                          <a:uFillTx/>
                          <a:latin typeface="+mj-lt"/>
                          <a:ea typeface="+mn-ea"/>
                          <a:cs typeface="+mn-cs"/>
                          <a:sym typeface="Arial"/>
                        </a:rPr>
                        <a:t>Объем отводимых в реку Волга загрязненных сточных вод,  </a:t>
                      </a:r>
                    </a:p>
                    <a:p>
                      <a:pPr marL="30480" marR="0" indent="0" algn="l" defTabSz="914400" eaLnBrk="1" fontAlgn="auto" latinLnBrk="0" hangingPunct="1">
                        <a:lnSpc>
                          <a:spcPct val="115000"/>
                        </a:lnSpc>
                        <a:spcBef>
                          <a:spcPts val="0"/>
                        </a:spcBef>
                        <a:spcAft>
                          <a:spcPts val="0"/>
                        </a:spcAft>
                        <a:buClrTx/>
                        <a:buSzTx/>
                        <a:buFontTx/>
                        <a:buNone/>
                        <a:tabLst/>
                        <a:defRPr/>
                      </a:pPr>
                      <a:r>
                        <a:rPr lang="ru-RU" sz="1050" b="1" i="0" u="none" strike="noStrike" cap="none" spc="-30" baseline="0" dirty="0" smtClean="0">
                          <a:ln>
                            <a:noFill/>
                          </a:ln>
                          <a:solidFill>
                            <a:schemeClr val="tx1"/>
                          </a:solidFill>
                          <a:effectLst/>
                          <a:uFillTx/>
                          <a:latin typeface="+mj-lt"/>
                          <a:ea typeface="+mn-ea"/>
                          <a:cs typeface="+mn-cs"/>
                          <a:sym typeface="Arial"/>
                        </a:rPr>
                        <a:t>км3 в год </a:t>
                      </a:r>
                    </a:p>
                  </a:txBody>
                  <a:tcPr marL="5200" marR="5200" marT="0" marB="0" anchor="ctr"/>
                </a:tc>
                <a:tc>
                  <a:txBody>
                    <a:bodyPr/>
                    <a:lstStyle/>
                    <a:p>
                      <a:pPr marL="0" algn="ctr" defTabSz="914400" rtl="0" eaLnBrk="1" fontAlgn="ctr" latinLnBrk="0" hangingPunct="1">
                        <a:lnSpc>
                          <a:spcPct val="115000"/>
                        </a:lnSpc>
                        <a:spcAft>
                          <a:spcPts val="0"/>
                        </a:spcAft>
                      </a:pPr>
                      <a:endParaRPr lang="ru-RU" sz="1050" b="0" kern="1200" dirty="0" smtClean="0">
                        <a:solidFill>
                          <a:schemeClr val="tx1"/>
                        </a:solidFill>
                        <a:effectLst/>
                        <a:latin typeface="+mj-lt"/>
                        <a:ea typeface="Calibri"/>
                        <a:cs typeface="Times New Roman"/>
                      </a:endParaRPr>
                    </a:p>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0,001060</a:t>
                      </a:r>
                      <a:endParaRPr lang="ru-RU" sz="1050" b="0" kern="1200" dirty="0">
                        <a:solidFill>
                          <a:schemeClr val="tx1"/>
                        </a:solidFill>
                        <a:effectLst/>
                        <a:latin typeface="+mj-lt"/>
                        <a:ea typeface="Calibri"/>
                        <a:cs typeface="Times New Roman"/>
                      </a:endParaRPr>
                    </a:p>
                  </a:txBody>
                  <a:tcPr marL="17780" marR="17780" marT="0" marB="0"/>
                </a:tc>
                <a:tc>
                  <a:txBody>
                    <a:bodyPr/>
                    <a:lstStyle/>
                    <a:p>
                      <a:pPr marL="0" algn="ctr" defTabSz="914400" rtl="0" eaLnBrk="1" fontAlgn="ctr" latinLnBrk="0" hangingPunct="1">
                        <a:lnSpc>
                          <a:spcPct val="115000"/>
                        </a:lnSpc>
                        <a:spcAft>
                          <a:spcPts val="0"/>
                        </a:spcAft>
                      </a:pPr>
                      <a:endParaRPr lang="ru-RU" sz="1050" b="0" kern="1200" dirty="0" smtClean="0">
                        <a:solidFill>
                          <a:schemeClr val="tx1"/>
                        </a:solidFill>
                        <a:effectLst/>
                        <a:latin typeface="+mj-lt"/>
                        <a:ea typeface="Calibri"/>
                        <a:cs typeface="Times New Roman"/>
                      </a:endParaRPr>
                    </a:p>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0,001060</a:t>
                      </a:r>
                    </a:p>
                  </a:txBody>
                  <a:tcPr marL="17780" marR="17780" marT="0" marB="0"/>
                </a:tc>
                <a:tc>
                  <a:txBody>
                    <a:bodyPr/>
                    <a:lstStyle/>
                    <a:p>
                      <a:pPr marL="0" algn="ctr" defTabSz="914400" rtl="0" eaLnBrk="1" fontAlgn="ctr" latinLnBrk="0" hangingPunct="1">
                        <a:lnSpc>
                          <a:spcPct val="115000"/>
                        </a:lnSpc>
                        <a:spcAft>
                          <a:spcPts val="0"/>
                        </a:spcAft>
                      </a:pPr>
                      <a:endParaRPr lang="ru-RU" sz="1050" b="0" kern="1200" dirty="0" smtClean="0">
                        <a:solidFill>
                          <a:schemeClr val="tx1"/>
                        </a:solidFill>
                        <a:effectLst/>
                        <a:latin typeface="+mj-lt"/>
                        <a:ea typeface="Calibri"/>
                        <a:cs typeface="Times New Roman"/>
                      </a:endParaRPr>
                    </a:p>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0,000838</a:t>
                      </a:r>
                    </a:p>
                  </a:txBody>
                  <a:tcPr marL="17780" marR="17780" marT="0" marB="0"/>
                </a:tc>
                <a:tc>
                  <a:txBody>
                    <a:bodyPr/>
                    <a:lstStyle/>
                    <a:p>
                      <a:pPr marL="0" algn="ctr" defTabSz="914400" rtl="0" eaLnBrk="1" fontAlgn="ctr" latinLnBrk="0" hangingPunct="1">
                        <a:lnSpc>
                          <a:spcPct val="115000"/>
                        </a:lnSpc>
                        <a:spcAft>
                          <a:spcPts val="0"/>
                        </a:spcAft>
                      </a:pPr>
                      <a:endParaRPr lang="ru-RU" sz="1050" b="0" kern="1200" dirty="0" smtClean="0">
                        <a:solidFill>
                          <a:schemeClr val="tx1"/>
                        </a:solidFill>
                        <a:effectLst/>
                        <a:latin typeface="+mj-lt"/>
                        <a:ea typeface="Calibri"/>
                        <a:cs typeface="Times New Roman"/>
                      </a:endParaRPr>
                    </a:p>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0,001060</a:t>
                      </a:r>
                    </a:p>
                  </a:txBody>
                  <a:tcPr marL="17780" marR="17780" marT="0" marB="0"/>
                </a:tc>
                <a:tc>
                  <a:txBody>
                    <a:bodyPr/>
                    <a:lstStyle/>
                    <a:p>
                      <a:pPr marL="0" algn="ctr" defTabSz="914400" rtl="0" eaLnBrk="1" fontAlgn="ctr" latinLnBrk="0" hangingPunct="1">
                        <a:lnSpc>
                          <a:spcPct val="115000"/>
                        </a:lnSpc>
                        <a:spcAft>
                          <a:spcPts val="0"/>
                        </a:spcAft>
                      </a:pPr>
                      <a:endParaRPr lang="ru-RU" sz="1050" b="0" kern="1200" dirty="0" smtClean="0">
                        <a:solidFill>
                          <a:schemeClr val="tx1"/>
                        </a:solidFill>
                        <a:effectLst/>
                        <a:latin typeface="+mj-lt"/>
                        <a:ea typeface="Calibri"/>
                        <a:cs typeface="Times New Roman"/>
                      </a:endParaRPr>
                    </a:p>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0,001031</a:t>
                      </a:r>
                      <a:endParaRPr lang="ru-RU" sz="1050" b="0" kern="1200" dirty="0">
                        <a:solidFill>
                          <a:schemeClr val="tx1"/>
                        </a:solidFill>
                        <a:effectLst/>
                        <a:latin typeface="+mj-lt"/>
                        <a:ea typeface="Calibri"/>
                        <a:cs typeface="Times New Roman"/>
                      </a:endParaRPr>
                    </a:p>
                  </a:txBody>
                  <a:tcPr marL="17780" marR="17780" marT="0" marB="0"/>
                </a:tc>
                <a:tc>
                  <a:txBody>
                    <a:bodyPr/>
                    <a:lstStyle/>
                    <a:p>
                      <a:pPr marL="0" algn="ctr" defTabSz="914400" rtl="0" eaLnBrk="1" fontAlgn="ctr" latinLnBrk="0" hangingPunct="1">
                        <a:lnSpc>
                          <a:spcPct val="115000"/>
                        </a:lnSpc>
                        <a:spcAft>
                          <a:spcPts val="0"/>
                        </a:spcAft>
                      </a:pPr>
                      <a:endParaRPr lang="ru-RU" sz="1050" b="0" kern="1200" dirty="0" smtClean="0">
                        <a:solidFill>
                          <a:schemeClr val="tx1"/>
                        </a:solidFill>
                        <a:effectLst/>
                        <a:latin typeface="+mj-lt"/>
                        <a:ea typeface="Calibri"/>
                        <a:cs typeface="Times New Roman"/>
                      </a:endParaRPr>
                    </a:p>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0,000000</a:t>
                      </a:r>
                      <a:endParaRPr lang="ru-RU" sz="1050" b="0" kern="1200" dirty="0">
                        <a:solidFill>
                          <a:schemeClr val="tx1"/>
                        </a:solidFill>
                        <a:effectLst/>
                        <a:latin typeface="+mj-lt"/>
                        <a:ea typeface="Calibri"/>
                        <a:cs typeface="Times New Roman"/>
                      </a:endParaRPr>
                    </a:p>
                  </a:txBody>
                  <a:tcPr marL="17780" marR="17780" marT="0" marB="0"/>
                </a:tc>
                <a:tc>
                  <a:txBody>
                    <a:bodyPr/>
                    <a:lstStyle/>
                    <a:p>
                      <a:pPr marL="0" algn="ctr" defTabSz="914400" rtl="0" eaLnBrk="1" fontAlgn="ctr" latinLnBrk="0" hangingPunct="1">
                        <a:lnSpc>
                          <a:spcPct val="115000"/>
                        </a:lnSpc>
                        <a:spcAft>
                          <a:spcPts val="0"/>
                        </a:spcAft>
                      </a:pPr>
                      <a:endParaRPr lang="ru-RU" sz="1050" b="0" kern="1200" dirty="0" smtClean="0">
                        <a:solidFill>
                          <a:schemeClr val="tx1"/>
                        </a:solidFill>
                        <a:effectLst/>
                        <a:latin typeface="+mj-lt"/>
                        <a:ea typeface="Calibri"/>
                        <a:cs typeface="Times New Roman"/>
                      </a:endParaRPr>
                    </a:p>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0,000000</a:t>
                      </a:r>
                    </a:p>
                  </a:txBody>
                  <a:tcPr marL="17780" marR="17780" marT="0" marB="0"/>
                </a:tc>
                <a:tc>
                  <a:txBody>
                    <a:bodyPr/>
                    <a:lstStyle/>
                    <a:p>
                      <a:pPr marL="0" algn="ctr" defTabSz="914400" rtl="0" eaLnBrk="1" fontAlgn="ctr" latinLnBrk="0" hangingPunct="1">
                        <a:lnSpc>
                          <a:spcPct val="115000"/>
                        </a:lnSpc>
                        <a:spcAft>
                          <a:spcPts val="0"/>
                        </a:spcAft>
                      </a:pPr>
                      <a:endParaRPr lang="ru-RU" sz="1050" b="0" kern="1200" dirty="0" smtClean="0">
                        <a:solidFill>
                          <a:schemeClr val="tx1"/>
                        </a:solidFill>
                        <a:effectLst/>
                        <a:latin typeface="+mj-lt"/>
                        <a:ea typeface="Calibri"/>
                        <a:cs typeface="Times New Roman"/>
                      </a:endParaRPr>
                    </a:p>
                    <a:p>
                      <a:pPr marL="0" algn="ctr" defTabSz="914400" rtl="0" eaLnBrk="1" fontAlgn="ctr" latinLnBrk="0" hangingPunct="1">
                        <a:lnSpc>
                          <a:spcPct val="115000"/>
                        </a:lnSpc>
                        <a:spcAft>
                          <a:spcPts val="0"/>
                        </a:spcAft>
                      </a:pPr>
                      <a:r>
                        <a:rPr lang="ru-RU" sz="1050" b="0" kern="1200" dirty="0" smtClean="0">
                          <a:solidFill>
                            <a:schemeClr val="tx1"/>
                          </a:solidFill>
                          <a:effectLst/>
                          <a:latin typeface="+mj-lt"/>
                          <a:ea typeface="Calibri"/>
                          <a:cs typeface="Times New Roman"/>
                        </a:rPr>
                        <a:t>0,000000</a:t>
                      </a:r>
                    </a:p>
                  </a:txBody>
                  <a:tcPr marL="17780" marR="17780" marT="0" marB="0"/>
                </a:tc>
              </a:tr>
            </a:tbl>
          </a:graphicData>
        </a:graphic>
      </p:graphicFrame>
    </p:spTree>
    <p:extLst>
      <p:ext uri="{BB962C8B-B14F-4D97-AF65-F5344CB8AC3E}">
        <p14:creationId xmlns:p14="http://schemas.microsoft.com/office/powerpoint/2010/main" val="1826455982"/>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68312" y="692695"/>
            <a:ext cx="8424863" cy="72007"/>
          </a:xfrm>
        </p:spPr>
        <p:txBody>
          <a:bodyPr>
            <a:normAutofit fontScale="25000" lnSpcReduction="20000"/>
          </a:bodyPr>
          <a:lstStyle/>
          <a:p>
            <a:endParaRPr lang="ru-RU" dirty="0"/>
          </a:p>
        </p:txBody>
      </p:sp>
      <p:sp>
        <p:nvSpPr>
          <p:cNvPr id="3" name="Заголовок 2"/>
          <p:cNvSpPr>
            <a:spLocks noGrp="1"/>
          </p:cNvSpPr>
          <p:nvPr>
            <p:ph type="title"/>
          </p:nvPr>
        </p:nvSpPr>
        <p:spPr/>
        <p:txBody>
          <a:bodyPr>
            <a:normAutofit fontScale="90000"/>
          </a:bodyPr>
          <a:lstStyle/>
          <a:p>
            <a:r>
              <a:rPr lang="ru-RU" dirty="0"/>
              <a:t>НАЦИОНАЛЬНЫЙ ПРОЕКТ «ЭКОЛОГИЯ» </a:t>
            </a:r>
            <a:br>
              <a:rPr lang="ru-RU" dirty="0"/>
            </a:br>
            <a:r>
              <a:rPr lang="ru-RU" dirty="0"/>
              <a:t>муниципальный район Безенчукский </a:t>
            </a:r>
            <a:br>
              <a:rPr lang="ru-RU" dirty="0"/>
            </a:b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932395372"/>
              </p:ext>
            </p:extLst>
          </p:nvPr>
        </p:nvGraphicFramePr>
        <p:xfrm>
          <a:off x="395535" y="1124745"/>
          <a:ext cx="8352930" cy="5112565"/>
        </p:xfrm>
        <a:graphic>
          <a:graphicData uri="http://schemas.openxmlformats.org/drawingml/2006/table">
            <a:tbl>
              <a:tblPr firstRow="1" bandRow="1">
                <a:tableStyleId>{5940675A-B579-460E-94D1-54222C63F5DA}</a:tableStyleId>
              </a:tblPr>
              <a:tblGrid>
                <a:gridCol w="3168353"/>
                <a:gridCol w="2016224"/>
                <a:gridCol w="3168353"/>
              </a:tblGrid>
              <a:tr h="1022513">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000" b="1" i="0" u="none" strike="noStrike" cap="none" spc="0" baseline="0" dirty="0" smtClean="0">
                          <a:ln>
                            <a:noFill/>
                          </a:ln>
                          <a:solidFill>
                            <a:schemeClr val="tx1"/>
                          </a:solidFill>
                          <a:uFillTx/>
                          <a:latin typeface="+mn-lt"/>
                          <a:ea typeface="+mn-ea"/>
                          <a:cs typeface="+mn-cs"/>
                          <a:sym typeface="Arial"/>
                        </a:rPr>
                        <a:t>Ключевые мероприятия</a:t>
                      </a:r>
                      <a:endParaRPr lang="ru-RU" sz="1000" b="1" i="0" u="none" strike="noStrike" cap="none" spc="0" baseline="0" dirty="0">
                        <a:ln>
                          <a:noFill/>
                        </a:ln>
                        <a:solidFill>
                          <a:schemeClr val="tx1"/>
                        </a:solidFill>
                        <a:uFillTx/>
                        <a:latin typeface="+mn-lt"/>
                        <a:ea typeface="+mn-ea"/>
                        <a:cs typeface="+mn-cs"/>
                        <a:sym typeface="Arial"/>
                      </a:endParaRPr>
                    </a:p>
                  </a:txBody>
                  <a:tcPr/>
                </a:tc>
                <a:tc>
                  <a:txBody>
                    <a:bodyPr/>
                    <a:lstStyle/>
                    <a:p>
                      <a:pPr marL="0" marR="0" indent="0" algn="ctr" defTabSz="914400" latinLnBrk="0">
                        <a:lnSpc>
                          <a:spcPct val="100000"/>
                        </a:lnSpc>
                        <a:spcBef>
                          <a:spcPts val="0"/>
                        </a:spcBef>
                        <a:spcAft>
                          <a:spcPts val="0"/>
                        </a:spcAft>
                        <a:buClrTx/>
                        <a:buSzTx/>
                        <a:buFontTx/>
                        <a:buNone/>
                        <a:tabLst/>
                      </a:pPr>
                      <a:r>
                        <a:rPr lang="ru-RU" sz="1000" b="1" i="0" u="none" strike="noStrike" cap="none" spc="0" baseline="0" dirty="0" smtClean="0">
                          <a:ln>
                            <a:noFill/>
                          </a:ln>
                          <a:solidFill>
                            <a:schemeClr val="tx1"/>
                          </a:solidFill>
                          <a:uFillTx/>
                          <a:latin typeface="+mn-lt"/>
                          <a:ea typeface="+mn-ea"/>
                          <a:cs typeface="+mn-cs"/>
                          <a:sym typeface="Arial"/>
                        </a:rPr>
                        <a:t>Объем финансирования (федеральные средства/областные средства)</a:t>
                      </a:r>
                      <a:endParaRPr lang="ru-RU" sz="1000" b="1" i="0" u="none" strike="noStrike" cap="none" spc="0" baseline="0" dirty="0">
                        <a:ln>
                          <a:noFill/>
                        </a:ln>
                        <a:solidFill>
                          <a:schemeClr val="tx1"/>
                        </a:solidFill>
                        <a:uFillTx/>
                        <a:latin typeface="+mn-lt"/>
                        <a:ea typeface="+mn-ea"/>
                        <a:cs typeface="+mn-cs"/>
                        <a:sym typeface="Arial"/>
                      </a:endParaRPr>
                    </a:p>
                  </a:txBody>
                  <a:tcPr/>
                </a:tc>
                <a:tc>
                  <a:txBody>
                    <a:bodyPr/>
                    <a:lstStyle/>
                    <a:p>
                      <a:pPr marL="0" marR="0" indent="0" algn="ctr" defTabSz="914400" latinLnBrk="0">
                        <a:lnSpc>
                          <a:spcPct val="100000"/>
                        </a:lnSpc>
                        <a:spcBef>
                          <a:spcPts val="0"/>
                        </a:spcBef>
                        <a:spcAft>
                          <a:spcPts val="0"/>
                        </a:spcAft>
                        <a:buClrTx/>
                        <a:buSzTx/>
                        <a:buFontTx/>
                        <a:buNone/>
                        <a:tabLst/>
                      </a:pPr>
                      <a:r>
                        <a:rPr lang="ru-RU" sz="1000" b="1" i="0" u="none" strike="noStrike" cap="none" spc="0" baseline="0" dirty="0" smtClean="0">
                          <a:ln>
                            <a:noFill/>
                          </a:ln>
                          <a:solidFill>
                            <a:schemeClr val="tx1"/>
                          </a:solidFill>
                          <a:uFillTx/>
                          <a:latin typeface="+mn-lt"/>
                          <a:ea typeface="+mn-ea"/>
                          <a:cs typeface="+mn-cs"/>
                          <a:sym typeface="Arial"/>
                        </a:rPr>
                        <a:t>Краткое обоснование наличия данного мероприятия в региональной составляющей НП</a:t>
                      </a:r>
                      <a:endParaRPr lang="ru-RU" sz="1000" b="1" i="0" u="none" strike="noStrike" cap="none" spc="0" baseline="0" dirty="0">
                        <a:ln>
                          <a:noFill/>
                        </a:ln>
                        <a:solidFill>
                          <a:schemeClr val="tx1"/>
                        </a:solidFill>
                        <a:uFillTx/>
                        <a:latin typeface="+mn-lt"/>
                        <a:ea typeface="+mn-ea"/>
                        <a:cs typeface="+mn-cs"/>
                        <a:sym typeface="Arial"/>
                      </a:endParaRPr>
                    </a:p>
                  </a:txBody>
                  <a:tcPr/>
                </a:tc>
              </a:tr>
              <a:tr h="1022513">
                <a:tc>
                  <a:txBody>
                    <a:bodyPr/>
                    <a:lstStyle/>
                    <a:p>
                      <a:r>
                        <a:rPr lang="ru-RU" sz="1000" b="0" i="0" u="none" strike="noStrike" cap="none" spc="0" baseline="0" dirty="0" smtClean="0">
                          <a:ln>
                            <a:noFill/>
                          </a:ln>
                          <a:solidFill>
                            <a:schemeClr val="tx1"/>
                          </a:solidFill>
                          <a:uFillTx/>
                          <a:latin typeface="+mn-lt"/>
                          <a:ea typeface="+mn-ea"/>
                          <a:cs typeface="+mn-cs"/>
                          <a:sym typeface="Arial"/>
                        </a:rPr>
                        <a:t>Проектирование и реконструкция канализационных очистных сооружений </a:t>
                      </a:r>
                      <a:r>
                        <a:rPr lang="ru-RU" sz="1000" b="0" i="0" u="none" strike="noStrike" cap="none" spc="0" baseline="0" dirty="0" err="1" smtClean="0">
                          <a:ln>
                            <a:noFill/>
                          </a:ln>
                          <a:solidFill>
                            <a:schemeClr val="tx1"/>
                          </a:solidFill>
                          <a:uFillTx/>
                          <a:latin typeface="+mn-lt"/>
                          <a:ea typeface="+mn-ea"/>
                          <a:cs typeface="+mn-cs"/>
                          <a:sym typeface="Arial"/>
                        </a:rPr>
                        <a:t>м.р.Безенчукский</a:t>
                      </a:r>
                      <a:r>
                        <a:rPr lang="ru-RU" sz="1000" b="0" i="0" u="none" strike="noStrike" cap="none" spc="0" baseline="0" dirty="0" smtClean="0">
                          <a:ln>
                            <a:noFill/>
                          </a:ln>
                          <a:solidFill>
                            <a:schemeClr val="tx1"/>
                          </a:solidFill>
                          <a:uFillTx/>
                          <a:latin typeface="+mn-lt"/>
                          <a:ea typeface="+mn-ea"/>
                          <a:cs typeface="+mn-cs"/>
                          <a:sym typeface="Arial"/>
                        </a:rPr>
                        <a:t>, </a:t>
                      </a:r>
                      <a:r>
                        <a:rPr lang="ru-RU" sz="1000" b="0" i="0" u="none" strike="noStrike" cap="none" spc="0" baseline="0" dirty="0" err="1" smtClean="0">
                          <a:ln>
                            <a:noFill/>
                          </a:ln>
                          <a:solidFill>
                            <a:schemeClr val="tx1"/>
                          </a:solidFill>
                          <a:uFillTx/>
                          <a:latin typeface="+mn-lt"/>
                          <a:ea typeface="+mn-ea"/>
                          <a:cs typeface="+mn-cs"/>
                          <a:sym typeface="Arial"/>
                        </a:rPr>
                        <a:t>п.г.т</a:t>
                      </a:r>
                      <a:r>
                        <a:rPr lang="ru-RU" sz="1000" b="0" i="0" u="none" strike="noStrike" cap="none" spc="0" baseline="0" dirty="0" smtClean="0">
                          <a:ln>
                            <a:noFill/>
                          </a:ln>
                          <a:solidFill>
                            <a:schemeClr val="tx1"/>
                          </a:solidFill>
                          <a:uFillTx/>
                          <a:latin typeface="+mn-lt"/>
                          <a:ea typeface="+mn-ea"/>
                          <a:cs typeface="+mn-cs"/>
                          <a:sym typeface="Arial"/>
                        </a:rPr>
                        <a:t>  Безенчук</a:t>
                      </a:r>
                      <a:endParaRPr lang="ru-RU" sz="1000" b="0" i="0" u="none" strike="noStrike" cap="none" spc="0" baseline="0" dirty="0">
                        <a:ln>
                          <a:noFill/>
                        </a:ln>
                        <a:solidFill>
                          <a:schemeClr val="tx1"/>
                        </a:solidFill>
                        <a:uFillTx/>
                        <a:latin typeface="+mn-lt"/>
                        <a:ea typeface="+mn-ea"/>
                        <a:cs typeface="+mn-cs"/>
                        <a:sym typeface="Arial"/>
                      </a:endParaRPr>
                    </a:p>
                  </a:txBody>
                  <a:tcPr/>
                </a:tc>
                <a:tc>
                  <a:txBody>
                    <a:bodyPr/>
                    <a:lstStyle/>
                    <a:p>
                      <a:pPr algn="ctr"/>
                      <a:r>
                        <a:rPr lang="ru-RU" sz="1000" b="0" i="0" u="none" strike="noStrike" cap="none" spc="0" baseline="0" dirty="0" smtClean="0">
                          <a:ln>
                            <a:noFill/>
                          </a:ln>
                          <a:solidFill>
                            <a:schemeClr val="tx1"/>
                          </a:solidFill>
                          <a:uFillTx/>
                          <a:latin typeface="+mn-lt"/>
                          <a:ea typeface="+mn-ea"/>
                          <a:cs typeface="+mn-cs"/>
                          <a:sym typeface="Arial"/>
                        </a:rPr>
                        <a:t>116,22 млн. рублей (федеральные средства – 89,1 млн. рублей, консолидированные областные средства – 27,12 млн. рублей)</a:t>
                      </a: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000" b="0" i="0" u="none" strike="noStrike" cap="none" spc="0" baseline="0" dirty="0" smtClean="0">
                          <a:ln>
                            <a:noFill/>
                          </a:ln>
                          <a:solidFill>
                            <a:schemeClr val="tx1"/>
                          </a:solidFill>
                          <a:uFillTx/>
                          <a:latin typeface="+mn-lt"/>
                          <a:ea typeface="+mn-ea"/>
                          <a:cs typeface="+mn-cs"/>
                          <a:sym typeface="Arial"/>
                        </a:rPr>
                        <a:t>Реализация мероприятия предусмотрена в 2021 – 2023 годах.</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000" b="0" i="0" u="none" strike="noStrike" kern="0" cap="none" spc="0" normalizeH="0" baseline="0" noProof="0" dirty="0" smtClean="0">
                          <a:ln>
                            <a:noFill/>
                          </a:ln>
                          <a:solidFill>
                            <a:srgbClr val="000000"/>
                          </a:solidFill>
                          <a:effectLst/>
                          <a:uLnTx/>
                          <a:uFillTx/>
                          <a:latin typeface="+mn-lt"/>
                          <a:cs typeface="+mn-cs"/>
                          <a:sym typeface="Arial"/>
                        </a:rPr>
                        <a:t> Строительство КОС и полное их развитие позволит улучшить экологическую обстановку, а также будет способствовать развитию сети водоотведения в  населенном пункте.</a:t>
                      </a:r>
                    </a:p>
                  </a:txBody>
                  <a:tcPr/>
                </a:tc>
              </a:tr>
              <a:tr h="1022513">
                <a:tc>
                  <a:txBody>
                    <a:bodyPr/>
                    <a:lstStyle/>
                    <a:p>
                      <a:r>
                        <a:rPr lang="ru-RU" sz="1000" b="0" i="0" u="none" strike="noStrike" cap="none" spc="0" baseline="0" dirty="0" smtClean="0">
                          <a:ln>
                            <a:noFill/>
                          </a:ln>
                          <a:solidFill>
                            <a:schemeClr val="tx1"/>
                          </a:solidFill>
                          <a:uFillTx/>
                          <a:latin typeface="+mn-lt"/>
                          <a:ea typeface="+mn-ea"/>
                          <a:cs typeface="+mn-cs"/>
                          <a:sym typeface="Arial"/>
                        </a:rPr>
                        <a:t>Проектирование и реконструкция канализационных очистных сооружений </a:t>
                      </a:r>
                      <a:r>
                        <a:rPr lang="ru-RU" sz="1000" b="0" i="0" u="none" strike="noStrike" cap="none" spc="0" baseline="0" dirty="0" err="1" smtClean="0">
                          <a:ln>
                            <a:noFill/>
                          </a:ln>
                          <a:solidFill>
                            <a:schemeClr val="tx1"/>
                          </a:solidFill>
                          <a:uFillTx/>
                          <a:latin typeface="+mn-lt"/>
                          <a:ea typeface="+mn-ea"/>
                          <a:cs typeface="+mn-cs"/>
                          <a:sym typeface="Arial"/>
                        </a:rPr>
                        <a:t>м.р.Безенчукский</a:t>
                      </a:r>
                      <a:r>
                        <a:rPr lang="ru-RU" sz="1000" b="0" i="0" u="none" strike="noStrike" cap="none" spc="0" baseline="0" dirty="0" smtClean="0">
                          <a:ln>
                            <a:noFill/>
                          </a:ln>
                          <a:solidFill>
                            <a:schemeClr val="tx1"/>
                          </a:solidFill>
                          <a:uFillTx/>
                          <a:latin typeface="+mn-lt"/>
                          <a:ea typeface="+mn-ea"/>
                          <a:cs typeface="+mn-cs"/>
                          <a:sym typeface="Arial"/>
                        </a:rPr>
                        <a:t>, п. Сосновка</a:t>
                      </a:r>
                      <a:endParaRPr lang="ru-RU" sz="1000" b="0" i="0" u="none" strike="noStrike" cap="none" spc="0" baseline="0" dirty="0">
                        <a:ln>
                          <a:noFill/>
                        </a:ln>
                        <a:solidFill>
                          <a:schemeClr val="tx1"/>
                        </a:solidFill>
                        <a:uFillTx/>
                        <a:latin typeface="+mn-lt"/>
                        <a:ea typeface="+mn-ea"/>
                        <a:cs typeface="+mn-cs"/>
                        <a:sym typeface="Arial"/>
                      </a:endParaRPr>
                    </a:p>
                  </a:txBody>
                  <a:tcPr/>
                </a:tc>
                <a:tc>
                  <a:txBody>
                    <a:bodyPr/>
                    <a:lstStyle/>
                    <a:p>
                      <a:pPr algn="ctr"/>
                      <a:r>
                        <a:rPr lang="ru-RU" sz="1000" b="0" i="0" u="none" strike="noStrike" cap="none" spc="0" baseline="0" dirty="0" smtClean="0">
                          <a:ln>
                            <a:noFill/>
                          </a:ln>
                          <a:solidFill>
                            <a:schemeClr val="tx1"/>
                          </a:solidFill>
                          <a:uFillTx/>
                          <a:latin typeface="+mn-lt"/>
                          <a:ea typeface="+mn-ea"/>
                          <a:cs typeface="+mn-cs"/>
                          <a:sym typeface="Arial"/>
                        </a:rPr>
                        <a:t>41,55  млн. рублей (федеральные средства – 29,62 млн. рублей, консолидированные областные средства – 11,93 млн. рублей)</a:t>
                      </a: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000" b="0" i="0" u="none" strike="noStrike" cap="none" spc="0" baseline="0" dirty="0" smtClean="0">
                          <a:ln>
                            <a:noFill/>
                          </a:ln>
                          <a:solidFill>
                            <a:schemeClr val="tx1"/>
                          </a:solidFill>
                          <a:uFillTx/>
                          <a:latin typeface="+mn-lt"/>
                          <a:ea typeface="+mn-ea"/>
                          <a:cs typeface="+mn-cs"/>
                          <a:sym typeface="Arial"/>
                        </a:rPr>
                        <a:t>Реализация мероприятия предусмотрена в 2020 – 2022 годах.</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000" b="0" i="0" u="none" strike="noStrike" kern="0" cap="none" spc="0" normalizeH="0" baseline="0" noProof="0" dirty="0" smtClean="0">
                          <a:ln>
                            <a:noFill/>
                          </a:ln>
                          <a:solidFill>
                            <a:srgbClr val="000000"/>
                          </a:solidFill>
                          <a:effectLst/>
                          <a:uLnTx/>
                          <a:uFillTx/>
                          <a:latin typeface="+mn-lt"/>
                          <a:cs typeface="+mn-cs"/>
                          <a:sym typeface="Arial"/>
                        </a:rPr>
                        <a:t> Строительство КОС и полное их развитие позволит улучшить экологическую обстановку, а также будет способствовать развитию сети водоотведения в  населенном пункте.</a:t>
                      </a:r>
                    </a:p>
                  </a:txBody>
                  <a:tcPr/>
                </a:tc>
              </a:tr>
              <a:tr h="1022513">
                <a:tc>
                  <a:txBody>
                    <a:bodyPr/>
                    <a:lstStyle/>
                    <a:p>
                      <a:pPr marL="0" marR="0" indent="0" algn="l" defTabSz="914400" latinLnBrk="0">
                        <a:lnSpc>
                          <a:spcPct val="100000"/>
                        </a:lnSpc>
                        <a:spcBef>
                          <a:spcPts val="0"/>
                        </a:spcBef>
                        <a:spcAft>
                          <a:spcPts val="0"/>
                        </a:spcAft>
                        <a:buClrTx/>
                        <a:buSzTx/>
                        <a:buFontTx/>
                        <a:buNone/>
                        <a:tabLst/>
                      </a:pPr>
                      <a:r>
                        <a:rPr lang="ru-RU" sz="1000" b="0" i="0" u="none" strike="noStrike" cap="none" spc="0" baseline="0" dirty="0" smtClean="0">
                          <a:ln>
                            <a:noFill/>
                          </a:ln>
                          <a:solidFill>
                            <a:schemeClr val="tx1"/>
                          </a:solidFill>
                          <a:uFillTx/>
                          <a:latin typeface="+mn-lt"/>
                          <a:ea typeface="+mn-ea"/>
                          <a:cs typeface="+mn-cs"/>
                          <a:sym typeface="Arial"/>
                        </a:rPr>
                        <a:t>Проектирование и реконструкция канализационных очистных сооружений </a:t>
                      </a:r>
                      <a:r>
                        <a:rPr lang="ru-RU" sz="1000" b="0" i="0" u="none" strike="noStrike" cap="none" spc="0" baseline="0" dirty="0" err="1" smtClean="0">
                          <a:ln>
                            <a:noFill/>
                          </a:ln>
                          <a:solidFill>
                            <a:schemeClr val="tx1"/>
                          </a:solidFill>
                          <a:uFillTx/>
                          <a:latin typeface="+mn-lt"/>
                          <a:ea typeface="+mn-ea"/>
                          <a:cs typeface="+mn-cs"/>
                          <a:sym typeface="Arial"/>
                        </a:rPr>
                        <a:t>м.р.Безенчукский</a:t>
                      </a:r>
                      <a:r>
                        <a:rPr lang="ru-RU" sz="1000" b="0" i="0" u="none" strike="noStrike" cap="none" spc="0" baseline="0" dirty="0" smtClean="0">
                          <a:ln>
                            <a:noFill/>
                          </a:ln>
                          <a:solidFill>
                            <a:schemeClr val="tx1"/>
                          </a:solidFill>
                          <a:uFillTx/>
                          <a:latin typeface="+mn-lt"/>
                          <a:ea typeface="+mn-ea"/>
                          <a:cs typeface="+mn-cs"/>
                          <a:sym typeface="Arial"/>
                        </a:rPr>
                        <a:t>, с. Прибой</a:t>
                      </a:r>
                      <a:endParaRPr lang="ru-RU" sz="1000" b="0" i="0" u="none" strike="noStrike" cap="none" spc="0" baseline="0" dirty="0">
                        <a:ln>
                          <a:noFill/>
                        </a:ln>
                        <a:solidFill>
                          <a:schemeClr val="tx1"/>
                        </a:solidFill>
                        <a:uFillTx/>
                        <a:latin typeface="+mn-lt"/>
                        <a:ea typeface="+mn-ea"/>
                        <a:cs typeface="+mn-cs"/>
                        <a:sym typeface="Arial"/>
                      </a:endParaRPr>
                    </a:p>
                  </a:txBody>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000" b="0" i="0" u="none" strike="noStrike" cap="none" spc="0" baseline="0" dirty="0" smtClean="0">
                          <a:ln>
                            <a:noFill/>
                          </a:ln>
                          <a:solidFill>
                            <a:schemeClr val="tx1"/>
                          </a:solidFill>
                          <a:uFillTx/>
                          <a:latin typeface="+mn-lt"/>
                          <a:ea typeface="+mn-ea"/>
                          <a:cs typeface="+mn-cs"/>
                          <a:sym typeface="Arial"/>
                        </a:rPr>
                        <a:t>51,09 млн. рублей (федеральные средства – 37,94 млн. рублей, консолидированные областные средства – 13,15 млн. рублей)</a:t>
                      </a: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000" b="0" i="0" u="none" strike="noStrike" cap="none" spc="0" baseline="0" dirty="0" smtClean="0">
                          <a:ln>
                            <a:noFill/>
                          </a:ln>
                          <a:solidFill>
                            <a:schemeClr val="tx1"/>
                          </a:solidFill>
                          <a:uFillTx/>
                          <a:latin typeface="+mn-lt"/>
                          <a:ea typeface="+mn-ea"/>
                          <a:cs typeface="+mn-cs"/>
                          <a:sym typeface="Arial"/>
                        </a:rPr>
                        <a:t>Реализация мероприятия предусмотрена в 2021 – 2022 годах.</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000" b="0" i="0" u="none" strike="noStrike" kern="0" cap="none" spc="0" normalizeH="0" baseline="0" noProof="0" dirty="0" smtClean="0">
                          <a:ln>
                            <a:noFill/>
                          </a:ln>
                          <a:solidFill>
                            <a:srgbClr val="000000"/>
                          </a:solidFill>
                          <a:effectLst/>
                          <a:uLnTx/>
                          <a:uFillTx/>
                          <a:latin typeface="+mn-lt"/>
                          <a:cs typeface="+mn-cs"/>
                          <a:sym typeface="Arial"/>
                        </a:rPr>
                        <a:t>Строительство КОС и полное их развитие позволит улучшить экологическую обстановку, а также будет способствовать развитию сети водоотведения в  населенном пункте.</a:t>
                      </a:r>
                    </a:p>
                  </a:txBody>
                  <a:tcPr/>
                </a:tc>
              </a:tr>
              <a:tr h="1022513">
                <a:tc>
                  <a:txBody>
                    <a:bodyPr/>
                    <a:lstStyle/>
                    <a:p>
                      <a:pPr marL="0" marR="0" indent="0" algn="l" defTabSz="914400" latinLnBrk="0">
                        <a:lnSpc>
                          <a:spcPct val="100000"/>
                        </a:lnSpc>
                        <a:spcBef>
                          <a:spcPts val="0"/>
                        </a:spcBef>
                        <a:spcAft>
                          <a:spcPts val="0"/>
                        </a:spcAft>
                        <a:buClrTx/>
                        <a:buSzTx/>
                        <a:buFontTx/>
                        <a:buNone/>
                        <a:tabLst/>
                      </a:pPr>
                      <a:r>
                        <a:rPr lang="ru-RU" sz="1000" b="0" i="0" u="none" strike="noStrike" cap="none" spc="0" baseline="0" dirty="0" smtClean="0">
                          <a:ln>
                            <a:noFill/>
                          </a:ln>
                          <a:solidFill>
                            <a:schemeClr val="tx1"/>
                          </a:solidFill>
                          <a:uFillTx/>
                          <a:latin typeface="+mn-lt"/>
                          <a:ea typeface="+mn-ea"/>
                          <a:cs typeface="+mn-cs"/>
                          <a:sym typeface="Arial"/>
                        </a:rPr>
                        <a:t>Проектирование и реконструкция канализационных очистных сооружений </a:t>
                      </a:r>
                      <a:r>
                        <a:rPr lang="ru-RU" sz="1000" b="0" i="0" u="none" strike="noStrike" cap="none" spc="0" baseline="0" dirty="0" err="1" smtClean="0">
                          <a:ln>
                            <a:noFill/>
                          </a:ln>
                          <a:solidFill>
                            <a:schemeClr val="tx1"/>
                          </a:solidFill>
                          <a:uFillTx/>
                          <a:latin typeface="+mn-lt"/>
                          <a:ea typeface="+mn-ea"/>
                          <a:cs typeface="+mn-cs"/>
                          <a:sym typeface="Arial"/>
                        </a:rPr>
                        <a:t>м.р.Безенчукский</a:t>
                      </a:r>
                      <a:r>
                        <a:rPr lang="ru-RU" sz="1000" b="0" i="0" u="none" strike="noStrike" cap="none" spc="0" baseline="0" dirty="0" smtClean="0">
                          <a:ln>
                            <a:noFill/>
                          </a:ln>
                          <a:solidFill>
                            <a:schemeClr val="tx1"/>
                          </a:solidFill>
                          <a:uFillTx/>
                          <a:latin typeface="+mn-lt"/>
                          <a:ea typeface="+mn-ea"/>
                          <a:cs typeface="+mn-cs"/>
                          <a:sym typeface="Arial"/>
                        </a:rPr>
                        <a:t>, п. Осинки</a:t>
                      </a:r>
                      <a:endParaRPr lang="ru-RU" sz="1000" b="0" i="0" u="none" strike="noStrike" cap="none" spc="0" baseline="0" dirty="0">
                        <a:ln>
                          <a:noFill/>
                        </a:ln>
                        <a:solidFill>
                          <a:schemeClr val="tx1"/>
                        </a:solidFill>
                        <a:uFillTx/>
                        <a:latin typeface="+mn-lt"/>
                        <a:ea typeface="+mn-ea"/>
                        <a:cs typeface="+mn-cs"/>
                        <a:sym typeface="Arial"/>
                      </a:endParaRPr>
                    </a:p>
                  </a:txBody>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000" b="0" i="0" u="none" strike="noStrike" cap="none" spc="0" baseline="0" dirty="0" smtClean="0">
                          <a:ln>
                            <a:noFill/>
                          </a:ln>
                          <a:solidFill>
                            <a:schemeClr val="tx1"/>
                          </a:solidFill>
                          <a:uFillTx/>
                          <a:latin typeface="+mn-lt"/>
                          <a:ea typeface="+mn-ea"/>
                          <a:cs typeface="+mn-cs"/>
                          <a:sym typeface="Arial"/>
                        </a:rPr>
                        <a:t>81,74 млн. рублей (федеральные средства – 62,28 млн. рублей, консолидированные областные средства – 19,46 млн. рублей)</a:t>
                      </a: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000" b="0" i="0" u="none" strike="noStrike" cap="none" spc="0" baseline="0" dirty="0" smtClean="0">
                          <a:ln>
                            <a:noFill/>
                          </a:ln>
                          <a:solidFill>
                            <a:schemeClr val="tx1"/>
                          </a:solidFill>
                          <a:uFillTx/>
                          <a:latin typeface="+mn-lt"/>
                          <a:ea typeface="+mn-ea"/>
                          <a:cs typeface="+mn-cs"/>
                          <a:sym typeface="Arial"/>
                        </a:rPr>
                        <a:t>Реализация мероприятия предусмотрена в 2021 – 2023 годах.</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000" b="0" i="0" u="none" strike="noStrike" kern="0" cap="none" spc="0" normalizeH="0" baseline="0" noProof="0" dirty="0" smtClean="0">
                          <a:ln>
                            <a:noFill/>
                          </a:ln>
                          <a:solidFill>
                            <a:srgbClr val="000000"/>
                          </a:solidFill>
                          <a:effectLst/>
                          <a:uLnTx/>
                          <a:uFillTx/>
                          <a:latin typeface="+mn-lt"/>
                          <a:cs typeface="+mn-cs"/>
                          <a:sym typeface="Arial"/>
                        </a:rPr>
                        <a:t> Строительство КОС и полное их развитие позволит улучшить экологическую обстановку, а также будет способствовать развитию сети водоотведения в  населенном пункте.</a:t>
                      </a:r>
                      <a:endParaRPr lang="ru-RU" sz="1000" b="0" i="0" u="none" strike="noStrike" cap="none" spc="0" baseline="0" dirty="0" smtClean="0">
                        <a:ln>
                          <a:noFill/>
                        </a:ln>
                        <a:solidFill>
                          <a:schemeClr val="tx1"/>
                        </a:solidFill>
                        <a:uFillTx/>
                        <a:latin typeface="+mn-lt"/>
                        <a:ea typeface="+mn-ea"/>
                        <a:cs typeface="+mn-cs"/>
                        <a:sym typeface="Arial"/>
                      </a:endParaRPr>
                    </a:p>
                  </a:txBody>
                  <a:tcPr/>
                </a:tc>
              </a:tr>
            </a:tbl>
          </a:graphicData>
        </a:graphic>
      </p:graphicFrame>
    </p:spTree>
    <p:extLst>
      <p:ext uri="{BB962C8B-B14F-4D97-AF65-F5344CB8AC3E}">
        <p14:creationId xmlns:p14="http://schemas.microsoft.com/office/powerpoint/2010/main" val="347546576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4</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a:t> </a:t>
            </a:r>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graphicFrame>
        <p:nvGraphicFramePr>
          <p:cNvPr id="2" name="Таблица 1"/>
          <p:cNvGraphicFramePr>
            <a:graphicFrameLocks noGrp="1"/>
          </p:cNvGraphicFramePr>
          <p:nvPr>
            <p:extLst>
              <p:ext uri="{D42A27DB-BD31-4B8C-83A1-F6EECF244321}">
                <p14:modId xmlns:p14="http://schemas.microsoft.com/office/powerpoint/2010/main" val="666172340"/>
              </p:ext>
            </p:extLst>
          </p:nvPr>
        </p:nvGraphicFramePr>
        <p:xfrm>
          <a:off x="500034" y="1785927"/>
          <a:ext cx="8215370" cy="2377440"/>
        </p:xfrm>
        <a:graphic>
          <a:graphicData uri="http://schemas.openxmlformats.org/drawingml/2006/table">
            <a:tbl>
              <a:tblPr firstRow="1" bandRow="1">
                <a:tableStyleId>{5940675A-B579-460E-94D1-54222C63F5DA}</a:tableStyleId>
              </a:tblPr>
              <a:tblGrid>
                <a:gridCol w="3071834"/>
                <a:gridCol w="5143536"/>
              </a:tblGrid>
              <a:tr h="609513">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ru-RU" sz="1000" b="1" dirty="0" smtClean="0">
                          <a:latin typeface="Arial" panose="020B0604020202020204" pitchFamily="34" charset="0"/>
                          <a:cs typeface="Arial" panose="020B0604020202020204" pitchFamily="34" charset="0"/>
                        </a:rPr>
                        <a:t>Показатель</a:t>
                      </a:r>
                    </a:p>
                    <a:p>
                      <a:pPr algn="ctr"/>
                      <a:endParaRPr lang="ru-RU" sz="1000" b="1" dirty="0">
                        <a:latin typeface="Arial" panose="020B0604020202020204" pitchFamily="34" charset="0"/>
                        <a:cs typeface="Arial" panose="020B0604020202020204" pitchFamily="34" charset="0"/>
                      </a:endParaRPr>
                    </a:p>
                  </a:txBody>
                  <a:tcPr/>
                </a:tc>
                <a:tc>
                  <a:txBody>
                    <a:bodyPr/>
                    <a:lstStyle/>
                    <a:p>
                      <a:pPr algn="ctr"/>
                      <a:r>
                        <a:rPr lang="ru-RU" sz="1000" b="1" dirty="0" smtClean="0">
                          <a:latin typeface="Arial" panose="020B0604020202020204" pitchFamily="34" charset="0"/>
                          <a:cs typeface="Arial" panose="020B0604020202020204" pitchFamily="34" charset="0"/>
                        </a:rPr>
                        <a:t>Информация о</a:t>
                      </a:r>
                    </a:p>
                    <a:p>
                      <a:pPr algn="ctr"/>
                      <a:r>
                        <a:rPr lang="ru-RU" sz="1000" b="1" dirty="0" smtClean="0">
                          <a:latin typeface="Arial" panose="020B0604020202020204" pitchFamily="34" charset="0"/>
                          <a:cs typeface="Arial" panose="020B0604020202020204" pitchFamily="34" charset="0"/>
                        </a:rPr>
                        <a:t> достижении показателя</a:t>
                      </a:r>
                      <a:endParaRPr lang="ru-RU" sz="1000" b="1" dirty="0">
                        <a:latin typeface="Arial" panose="020B0604020202020204" pitchFamily="34" charset="0"/>
                        <a:cs typeface="Arial" panose="020B0604020202020204" pitchFamily="34" charset="0"/>
                      </a:endParaRPr>
                    </a:p>
                  </a:txBody>
                  <a:tcPr/>
                </a:tc>
              </a:tr>
              <a:tr h="1299223">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1" i="0" u="none" strike="noStrike" cap="none" spc="0" baseline="0" dirty="0" smtClean="0">
                          <a:ln>
                            <a:noFill/>
                          </a:ln>
                          <a:solidFill>
                            <a:schemeClr val="tx1"/>
                          </a:solidFill>
                          <a:uFillTx/>
                          <a:latin typeface="+mn-lt"/>
                          <a:ea typeface="+mn-ea"/>
                          <a:cs typeface="+mn-cs"/>
                          <a:sym typeface="Arial"/>
                        </a:rPr>
                        <a:t>5. </a:t>
                      </a:r>
                      <a:r>
                        <a:rPr lang="ru-RU" sz="1000" b="0" i="0" u="none" strike="noStrike" cap="none" spc="0" baseline="0" dirty="0" smtClean="0">
                          <a:ln>
                            <a:noFill/>
                          </a:ln>
                          <a:solidFill>
                            <a:schemeClr val="tx1"/>
                          </a:solidFill>
                          <a:uFillTx/>
                          <a:latin typeface="+mn-lt"/>
                          <a:ea typeface="+mn-ea"/>
                          <a:cs typeface="+mn-cs"/>
                          <a:sym typeface="Arial"/>
                        </a:rPr>
                        <a:t>Доля старшеклассников, охваченных занятиями по «семейным ценностям»</a:t>
                      </a:r>
                      <a:endParaRPr lang="ru-RU" sz="1000" b="0" baseline="0" dirty="0" smtClean="0">
                        <a:latin typeface="Arial" pitchFamily="34" charset="0"/>
                        <a:cs typeface="Arial" pitchFamily="34" charset="0"/>
                      </a:endParaRPr>
                    </a:p>
                  </a:txBody>
                  <a:tcPr/>
                </a:tc>
                <a:tc>
                  <a:txBody>
                    <a:bodyPr/>
                    <a:lstStyle/>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a:t>
                      </a:r>
                    </a:p>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100%</a:t>
                      </a:r>
                    </a:p>
                    <a:p>
                      <a:endParaRPr lang="ru-RU" sz="1000" b="0" i="0" u="none" strike="noStrike" cap="none" spc="0" baseline="0" dirty="0" smtClean="0">
                        <a:ln>
                          <a:noFill/>
                        </a:ln>
                        <a:solidFill>
                          <a:schemeClr val="tx1"/>
                        </a:solidFill>
                        <a:uFillTx/>
                        <a:latin typeface="Arial" pitchFamily="34" charset="0"/>
                        <a:ea typeface="+mn-ea"/>
                        <a:cs typeface="Arial" pitchFamily="34" charset="0"/>
                        <a:sym typeface="Arial"/>
                      </a:endParaRPr>
                    </a:p>
                    <a:p>
                      <a:pPr marL="0" marR="0" indent="0" algn="l" defTabSz="914400" eaLnBrk="1" fontAlgn="auto" latinLnBrk="0" hangingPunct="1">
                        <a:lnSpc>
                          <a:spcPct val="100000"/>
                        </a:lnSpc>
                        <a:spcBef>
                          <a:spcPts val="0"/>
                        </a:spcBef>
                        <a:spcAft>
                          <a:spcPts val="0"/>
                        </a:spcAft>
                        <a:buClrTx/>
                        <a:buSzTx/>
                        <a:buFontTx/>
                        <a:buNone/>
                        <a:tabLst/>
                        <a:defRPr/>
                      </a:pPr>
                      <a:r>
                        <a:rPr lang="ru-RU" sz="1000" b="0" i="0" u="none" strike="noStrike" cap="none" spc="0" baseline="0" dirty="0" smtClean="0">
                          <a:ln>
                            <a:noFill/>
                          </a:ln>
                          <a:solidFill>
                            <a:schemeClr val="tx1"/>
                          </a:solidFill>
                          <a:uFillTx/>
                          <a:latin typeface="+mn-lt"/>
                          <a:ea typeface="+mn-ea"/>
                          <a:cs typeface="+mn-cs"/>
                          <a:sym typeface="Arial"/>
                        </a:rPr>
                        <a:t>Планы образовательных учреждений по формированию семейных ценностей  разработаны в 16 образовательных учреждениях м.р. Безенчукский. в 2018-2019 учебном году охвачено 100% школьников с 1 по 11 класс. Данная работа проводилась учреждением дополнительного образования детей ЦДТ «Камертон» в рамках областной стажерской площадки по теме: «Система взаимодействия с семьями обучающихся в условиях построения воспитательного пространства в образовательной организации». </a:t>
                      </a:r>
                    </a:p>
                    <a:p>
                      <a:endParaRPr lang="ru-RU" sz="1000" b="0" dirty="0">
                        <a:latin typeface="Arial" pitchFamily="34" charset="0"/>
                        <a:ea typeface="Times New Roman"/>
                        <a:cs typeface="Arial" pitchFamily="34" charset="0"/>
                      </a:endParaRPr>
                    </a:p>
                  </a:txBody>
                  <a:tcPr marL="114300" marR="114300" marT="0" marB="0"/>
                </a:tc>
              </a:tr>
            </a:tbl>
          </a:graphicData>
        </a:graphic>
      </p:graphicFrame>
      <p:sp>
        <p:nvSpPr>
          <p:cNvPr id="7" name="Shape 435"/>
          <p:cNvSpPr/>
          <p:nvPr/>
        </p:nvSpPr>
        <p:spPr>
          <a:xfrm>
            <a:off x="683568" y="57256"/>
            <a:ext cx="8352928"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2000" b="1">
                <a:solidFill>
                  <a:srgbClr val="FFFFFF"/>
                </a:solidFill>
              </a:defRPr>
            </a:lvl1pPr>
          </a:lstStyle>
          <a:p>
            <a:r>
              <a:rPr lang="ru-RU" sz="1600" dirty="0"/>
              <a:t>Национальный проект </a:t>
            </a:r>
            <a:r>
              <a:rPr lang="ru-RU" sz="1600" dirty="0" smtClean="0"/>
              <a:t>«Демография»</a:t>
            </a:r>
          </a:p>
          <a:p>
            <a:r>
              <a:rPr lang="ru-RU" sz="1600" dirty="0" smtClean="0"/>
              <a:t>муниципальный район Безенчукский</a:t>
            </a:r>
            <a:endParaRPr lang="ru-RU" sz="1600" dirty="0"/>
          </a:p>
        </p:txBody>
      </p:sp>
      <p:sp>
        <p:nvSpPr>
          <p:cNvPr id="11" name="Rectangle 1"/>
          <p:cNvSpPr>
            <a:spLocks noChangeArrowheads="1"/>
          </p:cNvSpPr>
          <p:nvPr/>
        </p:nvSpPr>
        <p:spPr bwMode="auto">
          <a:xfrm rot="10800000" flipV="1">
            <a:off x="0" y="743017"/>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Показатели регионального проекта федерального проекта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«Финансовая поддержка семей при рождении детей» по муниципальным</a:t>
            </a:r>
            <a:r>
              <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образованиям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a:spcBef>
                <a:spcPct val="0"/>
              </a:spcBef>
              <a:spcAft>
                <a:spcPct val="0"/>
              </a:spcAft>
            </a:pPr>
            <a:r>
              <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Самарской области</a:t>
            </a:r>
          </a:p>
          <a:p>
            <a:pPr lvl="0" algn="ctr" eaLnBrk="0" fontAlgn="base">
              <a:spcBef>
                <a:spcPct val="0"/>
              </a:spcBef>
              <a:spcAft>
                <a:spcPct val="0"/>
              </a:spcAft>
            </a:pPr>
            <a:r>
              <a:rPr lang="ru-RU" b="1" dirty="0" smtClean="0"/>
              <a:t>Популяризация семейных ценностей и многодетной семьи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3" name="Рисунок 12" descr="https://admbezenchuk.ru/upload/medialibrary/bfb/DSC06020.JPG"/>
          <p:cNvPicPr/>
          <p:nvPr/>
        </p:nvPicPr>
        <p:blipFill>
          <a:blip r:embed="rId3" cstate="print"/>
          <a:srcRect/>
          <a:stretch>
            <a:fillRect/>
          </a:stretch>
        </p:blipFill>
        <p:spPr bwMode="auto">
          <a:xfrm>
            <a:off x="714348" y="4500570"/>
            <a:ext cx="2544811" cy="1695547"/>
          </a:xfrm>
          <a:prstGeom prst="rect">
            <a:avLst/>
          </a:prstGeom>
          <a:noFill/>
          <a:ln w="9525">
            <a:noFill/>
            <a:miter lim="800000"/>
            <a:headEnd/>
            <a:tailEnd/>
          </a:ln>
        </p:spPr>
      </p:pic>
      <p:pic>
        <p:nvPicPr>
          <p:cNvPr id="14" name="Рисунок 13" descr="https://admbezenchuk.ru/upload/medialibrary/510/1-vedushchie-vmeste-i-pryamo.jpg"/>
          <p:cNvPicPr/>
          <p:nvPr/>
        </p:nvPicPr>
        <p:blipFill>
          <a:blip r:embed="rId4" cstate="print"/>
          <a:srcRect/>
          <a:stretch>
            <a:fillRect/>
          </a:stretch>
        </p:blipFill>
        <p:spPr bwMode="auto">
          <a:xfrm>
            <a:off x="3428992" y="4500570"/>
            <a:ext cx="2500010" cy="1654629"/>
          </a:xfrm>
          <a:prstGeom prst="rect">
            <a:avLst/>
          </a:prstGeom>
          <a:noFill/>
          <a:ln w="9525">
            <a:noFill/>
            <a:miter lim="800000"/>
            <a:headEnd/>
            <a:tailEnd/>
          </a:ln>
        </p:spPr>
      </p:pic>
      <p:pic>
        <p:nvPicPr>
          <p:cNvPr id="15" name="Рисунок 14" descr="https://sun9-31.userapi.com/c849424/v849424329/19197e/eOnOcjc0hJk.jpg"/>
          <p:cNvPicPr/>
          <p:nvPr/>
        </p:nvPicPr>
        <p:blipFill>
          <a:blip r:embed="rId5" cstate="print"/>
          <a:srcRect/>
          <a:stretch>
            <a:fillRect/>
          </a:stretch>
        </p:blipFill>
        <p:spPr bwMode="auto">
          <a:xfrm>
            <a:off x="6215074" y="4500570"/>
            <a:ext cx="2483929" cy="1638897"/>
          </a:xfrm>
          <a:prstGeom prst="rect">
            <a:avLst/>
          </a:prstGeom>
          <a:noFill/>
          <a:ln w="9525">
            <a:noFill/>
            <a:miter lim="800000"/>
            <a:headEnd/>
            <a:tailEnd/>
          </a:ln>
        </p:spPr>
      </p:pic>
    </p:spTree>
    <p:extLst>
      <p:ext uri="{BB962C8B-B14F-4D97-AF65-F5344CB8AC3E}">
        <p14:creationId xmlns:p14="http://schemas.microsoft.com/office/powerpoint/2010/main" val="365311112"/>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5</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a:t> </a:t>
            </a:r>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graphicFrame>
        <p:nvGraphicFramePr>
          <p:cNvPr id="2" name="Таблица 1"/>
          <p:cNvGraphicFramePr>
            <a:graphicFrameLocks noGrp="1"/>
          </p:cNvGraphicFramePr>
          <p:nvPr>
            <p:extLst>
              <p:ext uri="{D42A27DB-BD31-4B8C-83A1-F6EECF244321}">
                <p14:modId xmlns:p14="http://schemas.microsoft.com/office/powerpoint/2010/main" val="2224040548"/>
              </p:ext>
            </p:extLst>
          </p:nvPr>
        </p:nvGraphicFramePr>
        <p:xfrm>
          <a:off x="500034" y="1785926"/>
          <a:ext cx="8392446" cy="4451386"/>
        </p:xfrm>
        <a:graphic>
          <a:graphicData uri="http://schemas.openxmlformats.org/drawingml/2006/table">
            <a:tbl>
              <a:tblPr firstRow="1" bandRow="1">
                <a:tableStyleId>{5940675A-B579-460E-94D1-54222C63F5DA}</a:tableStyleId>
              </a:tblPr>
              <a:tblGrid>
                <a:gridCol w="4159734"/>
                <a:gridCol w="4232712"/>
              </a:tblGrid>
              <a:tr h="742569">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ru-RU" sz="1000" b="1" dirty="0" smtClean="0">
                          <a:latin typeface="Arial" panose="020B0604020202020204" pitchFamily="34" charset="0"/>
                          <a:cs typeface="Arial" panose="020B0604020202020204" pitchFamily="34" charset="0"/>
                        </a:rPr>
                        <a:t>Показатель</a:t>
                      </a:r>
                    </a:p>
                    <a:p>
                      <a:pPr algn="ctr"/>
                      <a:endParaRPr lang="ru-RU" sz="1000" b="1" dirty="0">
                        <a:latin typeface="Arial" panose="020B0604020202020204" pitchFamily="34" charset="0"/>
                        <a:cs typeface="Arial" panose="020B0604020202020204" pitchFamily="34" charset="0"/>
                      </a:endParaRPr>
                    </a:p>
                  </a:txBody>
                  <a:tcPr/>
                </a:tc>
                <a:tc>
                  <a:txBody>
                    <a:bodyPr/>
                    <a:lstStyle/>
                    <a:p>
                      <a:pPr algn="ctr"/>
                      <a:r>
                        <a:rPr lang="ru-RU" sz="1000" b="1" dirty="0" smtClean="0">
                          <a:latin typeface="Arial" panose="020B0604020202020204" pitchFamily="34" charset="0"/>
                          <a:cs typeface="Arial" panose="020B0604020202020204" pitchFamily="34" charset="0"/>
                        </a:rPr>
                        <a:t>Информация о</a:t>
                      </a:r>
                    </a:p>
                    <a:p>
                      <a:pPr algn="ctr"/>
                      <a:r>
                        <a:rPr lang="ru-RU" sz="1000" b="1" dirty="0" smtClean="0">
                          <a:latin typeface="Arial" panose="020B0604020202020204" pitchFamily="34" charset="0"/>
                          <a:cs typeface="Arial" panose="020B0604020202020204" pitchFamily="34" charset="0"/>
                        </a:rPr>
                        <a:t> достижении показателя</a:t>
                      </a:r>
                      <a:endParaRPr lang="ru-RU" sz="1000" b="1" dirty="0">
                        <a:latin typeface="Arial" panose="020B0604020202020204" pitchFamily="34" charset="0"/>
                        <a:cs typeface="Arial" panose="020B0604020202020204" pitchFamily="34" charset="0"/>
                      </a:endParaRPr>
                    </a:p>
                  </a:txBody>
                  <a:tcPr/>
                </a:tc>
              </a:tr>
              <a:tr h="392479">
                <a:tc gridSpan="2">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000" b="1" i="0" u="none" strike="noStrike" cap="none" spc="0" baseline="0" dirty="0" smtClean="0">
                          <a:ln>
                            <a:noFill/>
                          </a:ln>
                          <a:solidFill>
                            <a:schemeClr val="tx1"/>
                          </a:solidFill>
                          <a:uFillTx/>
                          <a:latin typeface="+mn-lt"/>
                          <a:ea typeface="+mn-ea"/>
                          <a:cs typeface="+mn-cs"/>
                          <a:sym typeface="Arial"/>
                        </a:rPr>
                        <a:t>Внедрение финансовых механизмов увеличения рождаемости</a:t>
                      </a:r>
                      <a:endParaRPr lang="ru-RU" sz="1000" b="0" baseline="0" dirty="0" smtClean="0">
                        <a:latin typeface="Arial" pitchFamily="34" charset="0"/>
                        <a:cs typeface="Arial" pitchFamily="34" charset="0"/>
                      </a:endParaRPr>
                    </a:p>
                  </a:txBody>
                  <a:tcPr/>
                </a:tc>
                <a:tc hMerge="1">
                  <a:txBody>
                    <a:bodyPr/>
                    <a:lstStyle/>
                    <a:p>
                      <a:endParaRPr lang="ru-RU"/>
                    </a:p>
                  </a:txBody>
                  <a:tcPr/>
                </a:tc>
              </a:tr>
              <a:tr h="1549708">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1" i="0" u="none" strike="noStrike" cap="none" spc="0" baseline="0" dirty="0" smtClean="0">
                          <a:ln>
                            <a:noFill/>
                          </a:ln>
                          <a:solidFill>
                            <a:schemeClr val="tx1"/>
                          </a:solidFill>
                          <a:uFillTx/>
                          <a:latin typeface="+mn-lt"/>
                          <a:ea typeface="+mn-ea"/>
                          <a:cs typeface="+mn-cs"/>
                          <a:sym typeface="Arial"/>
                        </a:rPr>
                        <a:t>6. </a:t>
                      </a:r>
                      <a:r>
                        <a:rPr lang="ru-RU" sz="1000" b="0" i="0" u="none" strike="noStrike" cap="none" spc="0" baseline="0" dirty="0" smtClean="0">
                          <a:ln>
                            <a:noFill/>
                          </a:ln>
                          <a:solidFill>
                            <a:schemeClr val="tx1"/>
                          </a:solidFill>
                          <a:uFillTx/>
                          <a:latin typeface="+mn-lt"/>
                          <a:ea typeface="+mn-ea"/>
                          <a:cs typeface="+mn-cs"/>
                          <a:sym typeface="Arial"/>
                        </a:rPr>
                        <a:t>Наличие дополнительных финансовых мер социальной поддержки, направленных на стимулирование рождаемости и многодетность (исходя из возможности муниципалитета, пример: предоставление бесплатного (льготного) питания детям в школах, материальная помощь в связи с трудной жизненной ситуацией, льготы по оплате жилого помещения и коммунальных услуг, бесплатное посещение  детей из многодетных семей спортивных, дополнительных образовательных секций, талоны на посещение бань и т.д.) есть - 1, нет – 0</a:t>
                      </a:r>
                      <a:endParaRPr lang="ru-RU" sz="1000" b="0" baseline="0" dirty="0" smtClean="0">
                        <a:latin typeface="Arial" pitchFamily="34" charset="0"/>
                        <a:cs typeface="Arial" pitchFamily="34" charset="0"/>
                      </a:endParaRPr>
                    </a:p>
                  </a:txBody>
                  <a:tcPr/>
                </a:tc>
                <a:tc>
                  <a:txBody>
                    <a:bodyPr/>
                    <a:lstStyle/>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1</a:t>
                      </a:r>
                    </a:p>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1</a:t>
                      </a:r>
                    </a:p>
                    <a:p>
                      <a:endParaRPr lang="ru-RU" sz="1000" b="0" i="0" u="none" strike="noStrike" cap="none" spc="0" baseline="0" dirty="0" smtClean="0">
                        <a:ln>
                          <a:noFill/>
                        </a:ln>
                        <a:solidFill>
                          <a:schemeClr val="tx1"/>
                        </a:solidFill>
                        <a:uFillTx/>
                        <a:latin typeface="+mn-lt"/>
                        <a:ea typeface="+mn-ea"/>
                        <a:cs typeface="+mn-cs"/>
                        <a:sym typeface="Arial"/>
                      </a:endParaRPr>
                    </a:p>
                    <a:p>
                      <a:r>
                        <a:rPr lang="ru-RU" sz="1000" b="0" i="0" u="none" strike="noStrike" cap="none" spc="0" baseline="0" dirty="0" smtClean="0">
                          <a:ln>
                            <a:noFill/>
                          </a:ln>
                          <a:solidFill>
                            <a:schemeClr val="tx1"/>
                          </a:solidFill>
                          <a:uFillTx/>
                          <a:latin typeface="+mn-lt"/>
                          <a:ea typeface="+mn-ea"/>
                          <a:cs typeface="+mn-cs"/>
                          <a:sym typeface="Arial"/>
                        </a:rPr>
                        <a:t>Бесплатное посещение детей из многодетных семей спортивных, дополнительных образовательных секций:  из 369 семей- 1229 детей посещают ЦДТ Камертон (226), ДЮСШ (104) Детскую музыкальную школу  (40)</a:t>
                      </a:r>
                      <a:endParaRPr lang="ru-RU" dirty="0"/>
                    </a:p>
                  </a:txBody>
                  <a:tcPr marL="114300" marR="114300" marT="0" marB="0"/>
                </a:tc>
              </a:tr>
              <a:tr h="378350">
                <a:tc gridSpan="2">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000" b="1" i="0" u="none" strike="noStrike" cap="none" spc="0" baseline="0" dirty="0" smtClean="0">
                          <a:ln>
                            <a:noFill/>
                          </a:ln>
                          <a:solidFill>
                            <a:schemeClr val="tx1"/>
                          </a:solidFill>
                          <a:uFillTx/>
                          <a:latin typeface="+mn-lt"/>
                          <a:ea typeface="+mn-ea"/>
                          <a:cs typeface="+mn-cs"/>
                          <a:sym typeface="Arial"/>
                        </a:rPr>
                        <a:t>Механизмы межведомственного взаимодействия в рамках стимулирования рождаемости</a:t>
                      </a:r>
                      <a:endParaRPr lang="ru-RU" sz="1000" b="0" baseline="0" dirty="0" smtClean="0">
                        <a:latin typeface="Arial" pitchFamily="34" charset="0"/>
                        <a:cs typeface="Arial" pitchFamily="34" charset="0"/>
                      </a:endParaRPr>
                    </a:p>
                  </a:txBody>
                  <a:tcPr/>
                </a:tc>
                <a:tc hMerge="1">
                  <a:txBody>
                    <a:bodyPr/>
                    <a:lstStyle/>
                    <a:p>
                      <a:endParaRPr lang="ru-RU"/>
                    </a:p>
                  </a:txBody>
                  <a:tcPr/>
                </a:tc>
              </a:tr>
              <a:tr h="1388280">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baseline="0" dirty="0" smtClean="0">
                          <a:latin typeface="Arial" pitchFamily="34" charset="0"/>
                          <a:cs typeface="Arial" pitchFamily="34" charset="0"/>
                        </a:rPr>
                        <a:t>7.</a:t>
                      </a:r>
                      <a:r>
                        <a:rPr lang="ru-RU" sz="1000" b="1" i="0" u="none" strike="noStrike" cap="none" spc="0" baseline="0" dirty="0" smtClean="0">
                          <a:ln>
                            <a:noFill/>
                          </a:ln>
                          <a:solidFill>
                            <a:schemeClr val="tx1"/>
                          </a:solidFill>
                          <a:uFillTx/>
                          <a:latin typeface="+mn-lt"/>
                          <a:ea typeface="+mn-ea"/>
                          <a:cs typeface="+mn-cs"/>
                          <a:sym typeface="Arial"/>
                        </a:rPr>
                        <a:t> </a:t>
                      </a:r>
                      <a:r>
                        <a:rPr lang="ru-RU" sz="1000" b="0" i="0" u="none" strike="noStrike" cap="none" spc="0" baseline="0" dirty="0" smtClean="0">
                          <a:ln>
                            <a:noFill/>
                          </a:ln>
                          <a:solidFill>
                            <a:schemeClr val="tx1"/>
                          </a:solidFill>
                          <a:uFillTx/>
                          <a:latin typeface="+mn-lt"/>
                          <a:ea typeface="+mn-ea"/>
                          <a:cs typeface="+mn-cs"/>
                          <a:sym typeface="Arial"/>
                        </a:rPr>
                        <a:t>Наличие взаимодействия администраций муниципальных образований и специалистов Комплексных центров социального обслуживания населения, ведущих доабортное консультирование (с целью помощи в бытовых проблемах: трудоустройство, обеспечение места в детских садах, заключение социального контракта, материальная помощь и т.д.)</a:t>
                      </a:r>
                    </a:p>
                    <a:p>
                      <a:pPr marL="0" marR="0" indent="0" algn="just" defTabSz="914400" eaLnBrk="1" fontAlgn="auto" latinLnBrk="0" hangingPunct="1">
                        <a:lnSpc>
                          <a:spcPct val="100000"/>
                        </a:lnSpc>
                        <a:spcBef>
                          <a:spcPts val="0"/>
                        </a:spcBef>
                        <a:spcAft>
                          <a:spcPts val="0"/>
                        </a:spcAft>
                        <a:buClrTx/>
                        <a:buSzTx/>
                        <a:buFontTx/>
                        <a:buNone/>
                        <a:tabLst/>
                        <a:defRPr/>
                      </a:pPr>
                      <a:endParaRPr lang="ru-RU" sz="1000" b="0" baseline="0" dirty="0" smtClean="0">
                        <a:latin typeface="Arial" pitchFamily="34" charset="0"/>
                        <a:cs typeface="Arial" pitchFamily="34" charset="0"/>
                      </a:endParaRPr>
                    </a:p>
                  </a:txBody>
                  <a:tcPr/>
                </a:tc>
                <a:tc>
                  <a:txBody>
                    <a:bodyPr/>
                    <a:lstStyle/>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1</a:t>
                      </a:r>
                    </a:p>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1</a:t>
                      </a:r>
                    </a:p>
                    <a:p>
                      <a:endParaRPr lang="ru-RU" sz="1000" b="0" i="0" u="none" strike="noStrike" cap="none" spc="0" baseline="0" dirty="0" smtClean="0">
                        <a:ln>
                          <a:noFill/>
                        </a:ln>
                        <a:solidFill>
                          <a:schemeClr val="tx1"/>
                        </a:solidFill>
                        <a:uFillTx/>
                        <a:latin typeface="+mn-lt"/>
                        <a:ea typeface="+mn-ea"/>
                        <a:cs typeface="+mn-cs"/>
                        <a:sym typeface="Arial"/>
                      </a:endParaRPr>
                    </a:p>
                    <a:p>
                      <a:r>
                        <a:rPr lang="ru-RU" sz="1000" b="0" i="0" u="none" strike="noStrike" cap="none" spc="0" baseline="0" dirty="0" smtClean="0">
                          <a:ln>
                            <a:noFill/>
                          </a:ln>
                          <a:solidFill>
                            <a:schemeClr val="tx1"/>
                          </a:solidFill>
                          <a:uFillTx/>
                          <a:latin typeface="+mn-lt"/>
                          <a:ea typeface="+mn-ea"/>
                          <a:cs typeface="+mn-cs"/>
                          <a:sym typeface="Arial"/>
                        </a:rPr>
                        <a:t>Взаимодействие осуществляется в рамках информирования населения  о заключении социального контракта. На 01.10.2019 года заключено 28 социальных контрактов.</a:t>
                      </a:r>
                      <a:endParaRPr lang="ru-RU" dirty="0"/>
                    </a:p>
                  </a:txBody>
                  <a:tcPr marL="114300" marR="114300" marT="0" marB="0"/>
                </a:tc>
              </a:tr>
            </a:tbl>
          </a:graphicData>
        </a:graphic>
      </p:graphicFrame>
      <p:sp>
        <p:nvSpPr>
          <p:cNvPr id="7" name="Shape 435"/>
          <p:cNvSpPr/>
          <p:nvPr/>
        </p:nvSpPr>
        <p:spPr>
          <a:xfrm>
            <a:off x="683568" y="57256"/>
            <a:ext cx="8352928"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2000" b="1">
                <a:solidFill>
                  <a:srgbClr val="FFFFFF"/>
                </a:solidFill>
              </a:defRPr>
            </a:lvl1pPr>
          </a:lstStyle>
          <a:p>
            <a:r>
              <a:rPr lang="ru-RU" sz="1600" dirty="0"/>
              <a:t>Национальный проект </a:t>
            </a:r>
            <a:r>
              <a:rPr lang="ru-RU" sz="1600" dirty="0" smtClean="0"/>
              <a:t>«Демография»</a:t>
            </a:r>
          </a:p>
          <a:p>
            <a:r>
              <a:rPr lang="ru-RU" sz="1600" dirty="0" smtClean="0"/>
              <a:t>муниципальный район Безенчукский</a:t>
            </a:r>
            <a:endParaRPr lang="ru-RU" sz="1600" dirty="0"/>
          </a:p>
        </p:txBody>
      </p:sp>
      <p:sp>
        <p:nvSpPr>
          <p:cNvPr id="11" name="Rectangle 1"/>
          <p:cNvSpPr>
            <a:spLocks noChangeArrowheads="1"/>
          </p:cNvSpPr>
          <p:nvPr/>
        </p:nvSpPr>
        <p:spPr bwMode="auto">
          <a:xfrm rot="10800000" flipV="1">
            <a:off x="0" y="881516"/>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Показатели регионального проекта федерального проекта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«Финансовая поддержка семей при рождении детей» по муниципальным</a:t>
            </a:r>
            <a:r>
              <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образованиям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a:spcBef>
                <a:spcPct val="0"/>
              </a:spcBef>
              <a:spcAft>
                <a:spcPct val="0"/>
              </a:spcAft>
            </a:pPr>
            <a:r>
              <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Самарской области</a:t>
            </a:r>
          </a:p>
        </p:txBody>
      </p:sp>
    </p:spTree>
    <p:extLst>
      <p:ext uri="{BB962C8B-B14F-4D97-AF65-F5344CB8AC3E}">
        <p14:creationId xmlns:p14="http://schemas.microsoft.com/office/powerpoint/2010/main" val="365311112"/>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6</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a:t> </a:t>
            </a:r>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sp>
        <p:nvSpPr>
          <p:cNvPr id="7" name="Shape 435"/>
          <p:cNvSpPr/>
          <p:nvPr/>
        </p:nvSpPr>
        <p:spPr>
          <a:xfrm>
            <a:off x="683568" y="57256"/>
            <a:ext cx="8352928"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2000" b="1">
                <a:solidFill>
                  <a:srgbClr val="FFFFFF"/>
                </a:solidFill>
              </a:defRPr>
            </a:lvl1pPr>
          </a:lstStyle>
          <a:p>
            <a:r>
              <a:rPr lang="ru-RU" sz="1600" dirty="0"/>
              <a:t>Национальный проект </a:t>
            </a:r>
            <a:r>
              <a:rPr lang="ru-RU" sz="1600" dirty="0" smtClean="0"/>
              <a:t>«Демография»</a:t>
            </a:r>
          </a:p>
          <a:p>
            <a:r>
              <a:rPr lang="ru-RU" sz="1600" dirty="0" smtClean="0"/>
              <a:t>муниципальный район Безенчукский</a:t>
            </a:r>
            <a:endParaRPr lang="ru-RU" sz="1600" dirty="0"/>
          </a:p>
        </p:txBody>
      </p:sp>
      <p:sp>
        <p:nvSpPr>
          <p:cNvPr id="11" name="Rectangle 1"/>
          <p:cNvSpPr>
            <a:spLocks noChangeArrowheads="1"/>
          </p:cNvSpPr>
          <p:nvPr/>
        </p:nvSpPr>
        <p:spPr bwMode="auto">
          <a:xfrm rot="10800000" flipV="1">
            <a:off x="0" y="789183"/>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П О К А З А Т Е Л И</a:t>
            </a:r>
          </a:p>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регионального проекта федерального проекта «Разработка и реализация программ системной</a:t>
            </a:r>
          </a:p>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поддержки и повышения качества жизни граждан старшего поколения «Старшее поколение» </a:t>
            </a:r>
          </a:p>
          <a:p>
            <a:pPr lvl="0" algn="ctr" fontAlgn="base" hangingPunct="1">
              <a:spcBef>
                <a:spcPct val="0"/>
              </a:spcBef>
              <a:spcAft>
                <a:spcPct val="0"/>
              </a:spcAft>
            </a:pPr>
            <a:r>
              <a:rPr lang="ru-RU" sz="1200" b="1" dirty="0" smtClean="0"/>
              <a:t>Создание условий для активного долголетия и ведения здорового образа жизни пожилыми людьми</a:t>
            </a:r>
            <a:endParaRPr kumimoji="0" lang="ru-RU"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2570460118"/>
              </p:ext>
            </p:extLst>
          </p:nvPr>
        </p:nvGraphicFramePr>
        <p:xfrm>
          <a:off x="500034" y="1785926"/>
          <a:ext cx="8215370" cy="3803313"/>
        </p:xfrm>
        <a:graphic>
          <a:graphicData uri="http://schemas.openxmlformats.org/drawingml/2006/table">
            <a:tbl>
              <a:tblPr firstRow="1" bandRow="1">
                <a:tableStyleId>{5940675A-B579-460E-94D1-54222C63F5DA}</a:tableStyleId>
              </a:tblPr>
              <a:tblGrid>
                <a:gridCol w="3071834"/>
                <a:gridCol w="5143536"/>
              </a:tblGrid>
              <a:tr h="805622">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ru-RU" sz="1000" b="1" dirty="0" smtClean="0">
                          <a:latin typeface="Arial" panose="020B0604020202020204" pitchFamily="34" charset="0"/>
                          <a:cs typeface="Arial" panose="020B0604020202020204" pitchFamily="34" charset="0"/>
                        </a:rPr>
                        <a:t>Показатель</a:t>
                      </a:r>
                    </a:p>
                    <a:p>
                      <a:pPr algn="ctr"/>
                      <a:endParaRPr lang="ru-RU" sz="1000" b="1" dirty="0">
                        <a:latin typeface="Arial" panose="020B0604020202020204" pitchFamily="34" charset="0"/>
                        <a:cs typeface="Arial" panose="020B0604020202020204" pitchFamily="34" charset="0"/>
                      </a:endParaRPr>
                    </a:p>
                  </a:txBody>
                  <a:tcPr/>
                </a:tc>
                <a:tc>
                  <a:txBody>
                    <a:bodyPr/>
                    <a:lstStyle/>
                    <a:p>
                      <a:pPr algn="ctr"/>
                      <a:r>
                        <a:rPr lang="ru-RU" sz="1000" b="1" dirty="0" smtClean="0">
                          <a:latin typeface="Arial" panose="020B0604020202020204" pitchFamily="34" charset="0"/>
                          <a:cs typeface="Arial" panose="020B0604020202020204" pitchFamily="34" charset="0"/>
                        </a:rPr>
                        <a:t>Информация о</a:t>
                      </a:r>
                    </a:p>
                    <a:p>
                      <a:pPr algn="ctr"/>
                      <a:r>
                        <a:rPr lang="ru-RU" sz="1000" b="1" dirty="0" smtClean="0">
                          <a:latin typeface="Arial" panose="020B0604020202020204" pitchFamily="34" charset="0"/>
                          <a:cs typeface="Arial" panose="020B0604020202020204" pitchFamily="34" charset="0"/>
                        </a:rPr>
                        <a:t> достижении показателя</a:t>
                      </a:r>
                      <a:endParaRPr lang="ru-RU" sz="1000" b="1" dirty="0">
                        <a:latin typeface="Arial" panose="020B0604020202020204" pitchFamily="34" charset="0"/>
                        <a:cs typeface="Arial" panose="020B0604020202020204" pitchFamily="34" charset="0"/>
                      </a:endParaRPr>
                    </a:p>
                  </a:txBody>
                  <a:tcPr/>
                </a:tc>
              </a:tr>
              <a:tr h="1128163">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1. Мониторинг количества граждан пожилого возраста, вовлеченных в добровольческую деятельность и движение «Серебряные волонтеры», проживающих на территории муниципального образования . Есть – 1, нет – 0 </a:t>
                      </a:r>
                      <a:endParaRPr lang="ru-RU" sz="1000" b="0" baseline="0" dirty="0" smtClean="0">
                        <a:latin typeface="Arial" pitchFamily="34" charset="0"/>
                        <a:cs typeface="Arial" pitchFamily="34" charset="0"/>
                      </a:endParaRPr>
                    </a:p>
                  </a:txBody>
                  <a:tcPr/>
                </a:tc>
                <a:tc>
                  <a:txBody>
                    <a:bodyPr/>
                    <a:lstStyle/>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1</a:t>
                      </a:r>
                    </a:p>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1</a:t>
                      </a:r>
                    </a:p>
                    <a:p>
                      <a:endParaRPr lang="ru-RU" sz="1000" b="0" i="0" u="none" strike="noStrike" cap="none" spc="0" baseline="0" dirty="0" smtClean="0">
                        <a:ln>
                          <a:noFill/>
                        </a:ln>
                        <a:solidFill>
                          <a:schemeClr val="tx1"/>
                        </a:solidFill>
                        <a:uFillTx/>
                        <a:latin typeface="Arial" pitchFamily="34" charset="0"/>
                        <a:ea typeface="+mn-ea"/>
                        <a:cs typeface="Arial" pitchFamily="34" charset="0"/>
                        <a:sym typeface="Arial"/>
                      </a:endParaRPr>
                    </a:p>
                    <a:p>
                      <a:pPr marL="0" marR="0" indent="0" algn="l" defTabSz="914400" eaLnBrk="1" fontAlgn="auto" latinLnBrk="0" hangingPunct="1">
                        <a:lnSpc>
                          <a:spcPct val="100000"/>
                        </a:lnSpc>
                        <a:spcBef>
                          <a:spcPts val="0"/>
                        </a:spcBef>
                        <a:spcAft>
                          <a:spcPts val="0"/>
                        </a:spcAft>
                        <a:buClrTx/>
                        <a:buSzTx/>
                        <a:buFontTx/>
                        <a:buNone/>
                        <a:tabLst/>
                        <a:defRPr/>
                      </a:pPr>
                      <a:r>
                        <a:rPr lang="ru-RU" sz="1000" b="0" i="0" u="none" strike="noStrike" cap="none" spc="0" baseline="0" dirty="0" smtClean="0">
                          <a:ln>
                            <a:noFill/>
                          </a:ln>
                          <a:solidFill>
                            <a:schemeClr val="tx1"/>
                          </a:solidFill>
                          <a:uFillTx/>
                          <a:latin typeface="+mn-lt"/>
                          <a:ea typeface="+mn-ea"/>
                          <a:cs typeface="+mn-cs"/>
                          <a:sym typeface="Arial"/>
                        </a:rPr>
                        <a:t>Мониторинг ведет МБУ «Центр социальных проектов и молодежных инициатив» муниципального района Безенчукский Самарской области.  На 01.10.2019 года  на сайте Доброволец зарегистрировано 334 серебряных волонтера.</a:t>
                      </a:r>
                    </a:p>
                    <a:p>
                      <a:endParaRPr lang="ru-RU" sz="1000" b="0" dirty="0">
                        <a:latin typeface="Arial" pitchFamily="34" charset="0"/>
                        <a:ea typeface="Times New Roman"/>
                        <a:cs typeface="Arial" pitchFamily="34" charset="0"/>
                      </a:endParaRPr>
                    </a:p>
                  </a:txBody>
                  <a:tcPr marL="114300" marR="114300" marT="0" marB="0"/>
                </a:tc>
              </a:tr>
              <a:tr h="1869528">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baseline="0" dirty="0" smtClean="0">
                          <a:latin typeface="Arial" pitchFamily="34" charset="0"/>
                          <a:cs typeface="Arial" pitchFamily="34" charset="0"/>
                        </a:rPr>
                        <a:t>2. Доля граждан пожилого возраста, вовлеченных в занятия физической культурой и спортом (систематические занятия спортом, спортивные праздники и чемпионаты, турниры по бильярду, шашкам, шахматам, домино, олимпиады «третьего возраста», конкурсные мероприятия и акции, направленные на различную физическую активность), от общего количества граждан пожилого возраста, проживающих на территории муниципального образования</a:t>
                      </a:r>
                    </a:p>
                  </a:txBody>
                  <a:tcPr/>
                </a:tc>
                <a:tc>
                  <a:txBody>
                    <a:bodyPr/>
                    <a:lstStyle/>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не менее 10%</a:t>
                      </a:r>
                    </a:p>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10,6%</a:t>
                      </a:r>
                    </a:p>
                    <a:p>
                      <a:endParaRPr lang="ru-RU" sz="1000" b="0" dirty="0">
                        <a:latin typeface="Arial" pitchFamily="34" charset="0"/>
                        <a:ea typeface="Times New Roman"/>
                        <a:cs typeface="Arial" pitchFamily="34" charset="0"/>
                      </a:endParaRPr>
                    </a:p>
                  </a:txBody>
                  <a:tcPr marL="114300" marR="114300" marT="0" marB="0"/>
                </a:tc>
              </a:tr>
            </a:tbl>
          </a:graphicData>
        </a:graphic>
      </p:graphicFrame>
    </p:spTree>
    <p:extLst>
      <p:ext uri="{BB962C8B-B14F-4D97-AF65-F5344CB8AC3E}">
        <p14:creationId xmlns:p14="http://schemas.microsoft.com/office/powerpoint/2010/main" val="365311112"/>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7</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a:t> </a:t>
            </a:r>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sp>
        <p:nvSpPr>
          <p:cNvPr id="7" name="Shape 435"/>
          <p:cNvSpPr/>
          <p:nvPr/>
        </p:nvSpPr>
        <p:spPr>
          <a:xfrm>
            <a:off x="683568" y="57256"/>
            <a:ext cx="8352928"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2000" b="1">
                <a:solidFill>
                  <a:srgbClr val="FFFFFF"/>
                </a:solidFill>
              </a:defRPr>
            </a:lvl1pPr>
          </a:lstStyle>
          <a:p>
            <a:r>
              <a:rPr lang="ru-RU" sz="1600" dirty="0"/>
              <a:t>Национальный проект </a:t>
            </a:r>
            <a:r>
              <a:rPr lang="ru-RU" sz="1600" dirty="0" smtClean="0"/>
              <a:t>«Демография»</a:t>
            </a:r>
          </a:p>
          <a:p>
            <a:r>
              <a:rPr lang="ru-RU" sz="1600" dirty="0" smtClean="0"/>
              <a:t>муниципальный район Безенчукский</a:t>
            </a:r>
            <a:endParaRPr lang="ru-RU" sz="1600" dirty="0"/>
          </a:p>
        </p:txBody>
      </p:sp>
      <p:sp>
        <p:nvSpPr>
          <p:cNvPr id="11" name="Rectangle 1"/>
          <p:cNvSpPr>
            <a:spLocks noChangeArrowheads="1"/>
          </p:cNvSpPr>
          <p:nvPr/>
        </p:nvSpPr>
        <p:spPr bwMode="auto">
          <a:xfrm rot="10800000" flipV="1">
            <a:off x="0" y="681462"/>
            <a:ext cx="91440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П О К А З А Т Е Л И</a:t>
            </a:r>
          </a:p>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регионального проекта федерального проекта «Разработка и реализация программ системной</a:t>
            </a:r>
          </a:p>
          <a:p>
            <a:pPr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поддержки и повышения качества жизни граждан старшего поколения «Старшее поколение» </a:t>
            </a:r>
          </a:p>
          <a:p>
            <a:pPr algn="ctr" fontAlgn="base" hangingPunct="1">
              <a:spcBef>
                <a:spcPct val="0"/>
              </a:spcBef>
              <a:spcAft>
                <a:spcPct val="0"/>
              </a:spcAft>
            </a:pPr>
            <a:r>
              <a:rPr lang="ru-RU" sz="1200" b="1" dirty="0" smtClean="0"/>
              <a:t>Создание условий для активного долголетия и ведения здорового образа жизни пожилыми людьми</a:t>
            </a:r>
            <a:endParaRPr lang="ru-RU" sz="1200" b="1" dirty="0" smtClean="0">
              <a:solidFill>
                <a:schemeClr val="tx1"/>
              </a:solidFill>
              <a:latin typeface="Calibri" pitchFamily="34" charset="0"/>
              <a:ea typeface="Times New Roman" pitchFamily="18" charset="0"/>
              <a:cs typeface="Times New Roman" pitchFamily="18" charset="0"/>
            </a:endParaRPr>
          </a:p>
          <a:p>
            <a:pPr lvl="0" algn="ctr" fontAlgn="base" hangingPunct="1">
              <a:spcBef>
                <a:spcPct val="0"/>
              </a:spcBef>
              <a:spcAft>
                <a:spcPct val="0"/>
              </a:spcAft>
            </a:pPr>
            <a:endPar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3328965881"/>
              </p:ext>
            </p:extLst>
          </p:nvPr>
        </p:nvGraphicFramePr>
        <p:xfrm>
          <a:off x="500034" y="1785927"/>
          <a:ext cx="8215370" cy="3809802"/>
        </p:xfrm>
        <a:graphic>
          <a:graphicData uri="http://schemas.openxmlformats.org/drawingml/2006/table">
            <a:tbl>
              <a:tblPr firstRow="1" bandRow="1">
                <a:tableStyleId>{5940675A-B579-460E-94D1-54222C63F5DA}</a:tableStyleId>
              </a:tblPr>
              <a:tblGrid>
                <a:gridCol w="3214710"/>
                <a:gridCol w="5000660"/>
              </a:tblGrid>
              <a:tr h="761802">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ru-RU" sz="1000" b="1" dirty="0" smtClean="0">
                          <a:latin typeface="Arial" panose="020B0604020202020204" pitchFamily="34" charset="0"/>
                          <a:cs typeface="Arial" panose="020B0604020202020204" pitchFamily="34" charset="0"/>
                        </a:rPr>
                        <a:t>Показатель</a:t>
                      </a:r>
                    </a:p>
                    <a:p>
                      <a:pPr algn="ctr"/>
                      <a:endParaRPr lang="ru-RU" sz="1000" b="1" dirty="0">
                        <a:latin typeface="Arial" panose="020B0604020202020204" pitchFamily="34" charset="0"/>
                        <a:cs typeface="Arial" panose="020B0604020202020204" pitchFamily="34" charset="0"/>
                      </a:endParaRPr>
                    </a:p>
                  </a:txBody>
                  <a:tcPr/>
                </a:tc>
                <a:tc>
                  <a:txBody>
                    <a:bodyPr/>
                    <a:lstStyle/>
                    <a:p>
                      <a:pPr algn="ctr"/>
                      <a:r>
                        <a:rPr lang="ru-RU" sz="1000" b="1" dirty="0" smtClean="0">
                          <a:latin typeface="Arial" panose="020B0604020202020204" pitchFamily="34" charset="0"/>
                          <a:cs typeface="Arial" panose="020B0604020202020204" pitchFamily="34" charset="0"/>
                        </a:rPr>
                        <a:t>Информация о</a:t>
                      </a:r>
                    </a:p>
                    <a:p>
                      <a:pPr algn="ctr"/>
                      <a:r>
                        <a:rPr lang="ru-RU" sz="1000" b="1" dirty="0" smtClean="0">
                          <a:latin typeface="Arial" panose="020B0604020202020204" pitchFamily="34" charset="0"/>
                          <a:cs typeface="Arial" panose="020B0604020202020204" pitchFamily="34" charset="0"/>
                        </a:rPr>
                        <a:t> достижении показателя</a:t>
                      </a:r>
                      <a:endParaRPr lang="ru-RU" sz="1000" b="1" dirty="0">
                        <a:latin typeface="Arial" panose="020B0604020202020204" pitchFamily="34" charset="0"/>
                        <a:cs typeface="Arial" panose="020B0604020202020204" pitchFamily="34" charset="0"/>
                      </a:endParaRPr>
                    </a:p>
                  </a:txBody>
                  <a:tcPr/>
                </a:tc>
              </a:tr>
              <a:tr h="1952841">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3. Доля граждан пожилого возраста, вовлеченных в социокультурные мероприятия (концерты и тематические праздники, духовно-просветительские мероприятия, вечера отдыха, встречи, концертные программы, выставки народного творчества) от общего количества граждан пожилого возраста, проживающих на территории муниципального образования</a:t>
                      </a:r>
                      <a:endParaRPr lang="ru-RU" sz="1000" b="0" baseline="0" dirty="0" smtClean="0">
                        <a:latin typeface="Arial" pitchFamily="34" charset="0"/>
                        <a:cs typeface="Arial" pitchFamily="34" charset="0"/>
                      </a:endParaRPr>
                    </a:p>
                  </a:txBody>
                  <a:tcPr/>
                </a:tc>
                <a:tc>
                  <a:txBody>
                    <a:bodyPr/>
                    <a:lstStyle/>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не менее 10%(1522 чел.)</a:t>
                      </a:r>
                    </a:p>
                    <a:p>
                      <a:r>
                        <a:rPr lang="ru-RU" sz="10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30,7 %( 2622чел.)</a:t>
                      </a:r>
                    </a:p>
                    <a:p>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Участники клубных формирований – 125, концерт 1 мая – 50; 9 МАЯ – 100,</a:t>
                      </a:r>
                    </a:p>
                    <a:p>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5 спектакля молодежного театра «Мастерская» - 500, Крещенский фестиваль – 50, Пасхальный фестиваль – 50; отчетный концерт ЦДТ «Камертон» - 50, Концерт «Дубравушка» -150</a:t>
                      </a:r>
                    </a:p>
                    <a:p>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Гончарный фестиваль – 100, концерт «День защиты детей» -70,</a:t>
                      </a:r>
                    </a:p>
                    <a:p>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Троичный фестиваль – 180, праздничное мероприятие «Я не могу иначе» - 70</a:t>
                      </a:r>
                    </a:p>
                    <a:p>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«День России» - 80; Терренкур-35 чел, Тополиная фиеста - 200 чел. День с.Купино - 20 чел., День с.Звезда - 60 чел., Всероссийский конкурс с.Приволжье "Злат венец" - 25 чел. Всего 340 чел; мероприятия в рамках проекта "Тополиная фиеста 2019"- 5 мероприятий/190 чел., I районный фестиваль казачье культуры "Казачий хутор" - 289 чел., II районный фестиваль "Сказочный бум" - 172 чел., вечер отдыха "Осень на пороге" - 66 чел., экскурсия "Самара в миниатюрах" в с.Екатериновка - 16 чел, концерт ВИА "Родные берега" - 19 чел, вечер-портрет к 110-летию Н.А.Островского - 29 чел., музыкальная гостиная "Золотая осень" - 22 чел., вечер встречи "Музыка светлых лет" - 26 чел., фольклорные посиделки "Посидим по-хорошему" - 28 чел. </a:t>
                      </a:r>
                    </a:p>
                    <a:p>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Итого на 01.10.2019 г. -2622 человека</a:t>
                      </a:r>
                    </a:p>
                    <a:p>
                      <a:endParaRPr lang="ru-RU" sz="1000" b="0" dirty="0">
                        <a:latin typeface="Arial" pitchFamily="34" charset="0"/>
                        <a:ea typeface="Times New Roman"/>
                        <a:cs typeface="Arial" pitchFamily="34" charset="0"/>
                      </a:endParaRPr>
                    </a:p>
                  </a:txBody>
                  <a:tcPr marL="114300" marR="114300" marT="0" marB="0"/>
                </a:tc>
              </a:tr>
            </a:tbl>
          </a:graphicData>
        </a:graphic>
      </p:graphicFrame>
    </p:spTree>
    <p:extLst>
      <p:ext uri="{BB962C8B-B14F-4D97-AF65-F5344CB8AC3E}">
        <p14:creationId xmlns:p14="http://schemas.microsoft.com/office/powerpoint/2010/main" val="365311112"/>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8</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a:t> </a:t>
            </a:r>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sp>
        <p:nvSpPr>
          <p:cNvPr id="7" name="Shape 435"/>
          <p:cNvSpPr/>
          <p:nvPr/>
        </p:nvSpPr>
        <p:spPr>
          <a:xfrm>
            <a:off x="683568" y="57256"/>
            <a:ext cx="8352928"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2000" b="1">
                <a:solidFill>
                  <a:srgbClr val="FFFFFF"/>
                </a:solidFill>
              </a:defRPr>
            </a:lvl1pPr>
          </a:lstStyle>
          <a:p>
            <a:r>
              <a:rPr lang="ru-RU" sz="1600" dirty="0"/>
              <a:t>Национальный проект </a:t>
            </a:r>
            <a:r>
              <a:rPr lang="ru-RU" sz="1600" dirty="0" smtClean="0"/>
              <a:t>«Демография»</a:t>
            </a:r>
          </a:p>
          <a:p>
            <a:r>
              <a:rPr lang="ru-RU" sz="1600" dirty="0" smtClean="0"/>
              <a:t>муниципальный район Безенчукский</a:t>
            </a:r>
            <a:endParaRPr lang="ru-RU" sz="1600" dirty="0"/>
          </a:p>
        </p:txBody>
      </p:sp>
      <p:sp>
        <p:nvSpPr>
          <p:cNvPr id="11" name="Rectangle 1"/>
          <p:cNvSpPr>
            <a:spLocks noChangeArrowheads="1"/>
          </p:cNvSpPr>
          <p:nvPr/>
        </p:nvSpPr>
        <p:spPr bwMode="auto">
          <a:xfrm rot="10800000" flipV="1">
            <a:off x="0" y="681462"/>
            <a:ext cx="91440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П О К А З А Т Е Л И</a:t>
            </a:r>
          </a:p>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регионального проекта федерального проекта «Разработка и реализация программ системной</a:t>
            </a:r>
          </a:p>
          <a:p>
            <a:pPr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поддержки и повышения качества жизни граждан старшего поколения «Старшее поколение» </a:t>
            </a:r>
          </a:p>
          <a:p>
            <a:pPr algn="ctr" fontAlgn="base" hangingPunct="1">
              <a:spcBef>
                <a:spcPct val="0"/>
              </a:spcBef>
              <a:spcAft>
                <a:spcPct val="0"/>
              </a:spcAft>
            </a:pPr>
            <a:r>
              <a:rPr lang="ru-RU" sz="1200" b="1" i="1" dirty="0" smtClean="0"/>
              <a:t>Создание условий для активного долголетия и ведения здорового образа жизни по</a:t>
            </a:r>
            <a:r>
              <a:rPr lang="ru-RU" sz="1200" b="1" dirty="0" smtClean="0"/>
              <a:t>жилыми людьми</a:t>
            </a:r>
            <a:endParaRPr lang="ru-RU" sz="1200" b="1" dirty="0" smtClean="0">
              <a:solidFill>
                <a:schemeClr val="tx1"/>
              </a:solidFill>
              <a:latin typeface="Calibri" pitchFamily="34" charset="0"/>
              <a:ea typeface="Times New Roman" pitchFamily="18" charset="0"/>
              <a:cs typeface="Times New Roman" pitchFamily="18" charset="0"/>
            </a:endParaRPr>
          </a:p>
          <a:p>
            <a:pPr lvl="0" algn="ctr" fontAlgn="base" hangingPunct="1">
              <a:spcBef>
                <a:spcPct val="0"/>
              </a:spcBef>
              <a:spcAft>
                <a:spcPct val="0"/>
              </a:spcAft>
            </a:pPr>
            <a:endParaRPr lang="ru-RU" sz="1400" b="1" dirty="0" smtClean="0">
              <a:solidFill>
                <a:schemeClr val="tx1"/>
              </a:solidFill>
              <a:latin typeface="Calibri" pitchFamily="34" charset="0"/>
              <a:ea typeface="Times New Roman" pitchFamily="18" charset="0"/>
              <a:cs typeface="Times New Roman"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2721017163"/>
              </p:ext>
            </p:extLst>
          </p:nvPr>
        </p:nvGraphicFramePr>
        <p:xfrm>
          <a:off x="500034" y="1785927"/>
          <a:ext cx="8215370" cy="4499982"/>
        </p:xfrm>
        <a:graphic>
          <a:graphicData uri="http://schemas.openxmlformats.org/drawingml/2006/table">
            <a:tbl>
              <a:tblPr firstRow="1" bandRow="1">
                <a:tableStyleId>{5940675A-B579-460E-94D1-54222C63F5DA}</a:tableStyleId>
              </a:tblPr>
              <a:tblGrid>
                <a:gridCol w="3071834"/>
                <a:gridCol w="5143536"/>
              </a:tblGrid>
              <a:tr h="761802">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ru-RU" sz="1000" b="1" dirty="0" smtClean="0">
                          <a:latin typeface="Arial" panose="020B0604020202020204" pitchFamily="34" charset="0"/>
                          <a:cs typeface="Arial" panose="020B0604020202020204" pitchFamily="34" charset="0"/>
                        </a:rPr>
                        <a:t>Показатель</a:t>
                      </a:r>
                    </a:p>
                    <a:p>
                      <a:pPr algn="ctr"/>
                      <a:endParaRPr lang="ru-RU" sz="1000" b="1" dirty="0">
                        <a:latin typeface="Arial" panose="020B0604020202020204" pitchFamily="34" charset="0"/>
                        <a:cs typeface="Arial" panose="020B0604020202020204" pitchFamily="34" charset="0"/>
                      </a:endParaRPr>
                    </a:p>
                  </a:txBody>
                  <a:tcPr/>
                </a:tc>
                <a:tc>
                  <a:txBody>
                    <a:bodyPr/>
                    <a:lstStyle/>
                    <a:p>
                      <a:pPr algn="ctr"/>
                      <a:r>
                        <a:rPr lang="ru-RU" sz="1000" b="1" dirty="0" smtClean="0">
                          <a:latin typeface="Arial" panose="020B0604020202020204" pitchFamily="34" charset="0"/>
                          <a:cs typeface="Arial" panose="020B0604020202020204" pitchFamily="34" charset="0"/>
                        </a:rPr>
                        <a:t>Информация о</a:t>
                      </a:r>
                    </a:p>
                    <a:p>
                      <a:pPr algn="ctr"/>
                      <a:r>
                        <a:rPr lang="ru-RU" sz="1000" b="1" dirty="0" smtClean="0">
                          <a:latin typeface="Arial" panose="020B0604020202020204" pitchFamily="34" charset="0"/>
                          <a:cs typeface="Arial" panose="020B0604020202020204" pitchFamily="34" charset="0"/>
                        </a:rPr>
                        <a:t> достижении показателя</a:t>
                      </a:r>
                      <a:endParaRPr lang="ru-RU" sz="1000" b="1" dirty="0">
                        <a:latin typeface="Arial" panose="020B0604020202020204" pitchFamily="34" charset="0"/>
                        <a:cs typeface="Arial" panose="020B0604020202020204" pitchFamily="34" charset="0"/>
                      </a:endParaRPr>
                    </a:p>
                  </a:txBody>
                  <a:tcPr/>
                </a:tc>
              </a:tr>
              <a:tr h="1411831">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i="0" u="none" strike="noStrike" cap="none" spc="0" baseline="0" dirty="0" smtClean="0">
                          <a:ln>
                            <a:noFill/>
                          </a:ln>
                          <a:solidFill>
                            <a:schemeClr val="tx1"/>
                          </a:solidFill>
                          <a:uFillTx/>
                          <a:latin typeface="Arial" pitchFamily="34" charset="0"/>
                          <a:ea typeface="+mn-ea"/>
                          <a:cs typeface="Arial" pitchFamily="34" charset="0"/>
                          <a:sym typeface="Arial"/>
                        </a:rPr>
                        <a:t>4. Количество проведенных мероприятий по организации социального туризма, позволяющего гражданам пожилого возраста ближе познакомиться с историей родного края, его природными ресурсами, традициями, культурным наследием (посещение музеев, театров, галерей, выставок, исторических и святых мест)</a:t>
                      </a:r>
                      <a:endParaRPr lang="ru-RU" sz="1000" b="0" baseline="0" dirty="0" smtClean="0">
                        <a:latin typeface="Arial" pitchFamily="34" charset="0"/>
                        <a:cs typeface="Arial" pitchFamily="34" charset="0"/>
                      </a:endParaRPr>
                    </a:p>
                  </a:txBody>
                  <a:tcPr/>
                </a:tc>
                <a:tc>
                  <a:txBody>
                    <a:bodyPr/>
                    <a:lstStyle/>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не менее 2</a:t>
                      </a:r>
                    </a:p>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17</a:t>
                      </a:r>
                      <a:endParaRPr lang="ru-RU" sz="1100" dirty="0" smtClean="0">
                        <a:latin typeface="Times New Roman"/>
                        <a:ea typeface="Times New Roman"/>
                        <a:cs typeface="Times New Roman"/>
                      </a:endParaRPr>
                    </a:p>
                    <a:p>
                      <a:pPr algn="l">
                        <a:lnSpc>
                          <a:spcPct val="115000"/>
                        </a:lnSpc>
                        <a:spcAft>
                          <a:spcPts val="0"/>
                        </a:spcAft>
                      </a:pPr>
                      <a:r>
                        <a:rPr lang="ru-RU" sz="1100" dirty="0" smtClean="0">
                          <a:latin typeface="Times New Roman"/>
                          <a:ea typeface="Times New Roman"/>
                          <a:cs typeface="Times New Roman"/>
                        </a:rPr>
                        <a:t>Выезд </a:t>
                      </a:r>
                      <a:r>
                        <a:rPr lang="ru-RU" sz="1100" dirty="0">
                          <a:latin typeface="Times New Roman"/>
                          <a:ea typeface="Times New Roman"/>
                          <a:cs typeface="Times New Roman"/>
                        </a:rPr>
                        <a:t>в театр г.Самара – 2; Экскурсия в ООО «Сад» - 1; Слет волонтеров серебряного возраста г.Тольятти – 1, с.Приволжье – 1; Спектакли молодежного театра «Мастерская» - 5; Посещение гражданами пожилого возраста </a:t>
                      </a:r>
                      <a:r>
                        <a:rPr lang="ru-RU" sz="1200" dirty="0">
                          <a:latin typeface="Times New Roman"/>
                          <a:ea typeface="Times New Roman"/>
                          <a:cs typeface="Times New Roman"/>
                        </a:rPr>
                        <a:t> рыбоводного завода «Возрождение» ФГБУ «</a:t>
                      </a:r>
                      <a:r>
                        <a:rPr lang="ru-RU" sz="1200" dirty="0" err="1">
                          <a:latin typeface="Times New Roman"/>
                          <a:ea typeface="Times New Roman"/>
                          <a:cs typeface="Times New Roman"/>
                        </a:rPr>
                        <a:t>Главрыбвод</a:t>
                      </a:r>
                      <a:r>
                        <a:rPr lang="ru-RU" sz="1200" dirty="0">
                          <a:latin typeface="Times New Roman"/>
                          <a:ea typeface="Times New Roman"/>
                          <a:cs typeface="Times New Roman"/>
                        </a:rPr>
                        <a:t>»</a:t>
                      </a:r>
                      <a:r>
                        <a:rPr lang="ru-RU" sz="1200" u="sng" dirty="0">
                          <a:solidFill>
                            <a:srgbClr val="0000FF"/>
                          </a:solidFill>
                          <a:latin typeface="Times New Roman"/>
                          <a:ea typeface="Times New Roman"/>
                          <a:cs typeface="Times New Roman"/>
                          <a:hlinkClick r:id="rId3"/>
                        </a:rPr>
                        <a:t>http://admbezenchuk.ru/about/info/news/10508</a:t>
                      </a:r>
                      <a:r>
                        <a:rPr lang="ru-RU" sz="1200" dirty="0">
                          <a:latin typeface="Times New Roman"/>
                          <a:ea typeface="Times New Roman"/>
                          <a:cs typeface="Times New Roman"/>
                        </a:rPr>
                        <a:t> /   - 3эксурсия,  </a:t>
                      </a:r>
                      <a:r>
                        <a:rPr lang="ru-RU" sz="1200" dirty="0" err="1">
                          <a:latin typeface="Times New Roman"/>
                          <a:ea typeface="Times New Roman"/>
                          <a:cs typeface="Times New Roman"/>
                        </a:rPr>
                        <a:t>Теренкур</a:t>
                      </a:r>
                      <a:r>
                        <a:rPr lang="ru-RU" sz="1200" dirty="0">
                          <a:latin typeface="Times New Roman"/>
                          <a:ea typeface="Times New Roman"/>
                          <a:cs typeface="Times New Roman"/>
                        </a:rPr>
                        <a:t>  – 1 поездка;  </a:t>
                      </a:r>
                      <a:r>
                        <a:rPr lang="ru-RU" sz="1200" dirty="0">
                          <a:solidFill>
                            <a:srgbClr val="333333"/>
                          </a:solidFill>
                          <a:latin typeface="Times New Roman"/>
                          <a:ea typeface="Times New Roman"/>
                          <a:cs typeface="Times New Roman"/>
                        </a:rPr>
                        <a:t>Всероссийский конкурс с.Приволжье "Злат венец</a:t>
                      </a:r>
                      <a:r>
                        <a:rPr lang="ru-RU" sz="1200" dirty="0">
                          <a:latin typeface="Times New Roman"/>
                          <a:ea typeface="Times New Roman"/>
                          <a:cs typeface="Times New Roman"/>
                        </a:rPr>
                        <a:t>  – 1 </a:t>
                      </a:r>
                      <a:r>
                        <a:rPr lang="ru-RU" sz="1200" dirty="0" smtClean="0">
                          <a:latin typeface="Times New Roman"/>
                          <a:ea typeface="Times New Roman"/>
                          <a:cs typeface="Times New Roman"/>
                        </a:rPr>
                        <a:t>поездка.</a:t>
                      </a:r>
                      <a:r>
                        <a:rPr lang="ru-RU" sz="1100" dirty="0" smtClean="0">
                          <a:latin typeface="Calibri"/>
                          <a:ea typeface="Times New Roman"/>
                          <a:cs typeface="Times New Roman"/>
                        </a:rPr>
                        <a:t>,</a:t>
                      </a:r>
                      <a:r>
                        <a:rPr lang="ru-RU" sz="1100" baseline="0" dirty="0" smtClean="0">
                          <a:latin typeface="Calibri"/>
                          <a:ea typeface="Times New Roman"/>
                          <a:cs typeface="Times New Roman"/>
                        </a:rPr>
                        <a:t> </a:t>
                      </a:r>
                      <a:r>
                        <a:rPr lang="ru-RU" sz="1200" dirty="0" smtClean="0">
                          <a:latin typeface="Times New Roman"/>
                          <a:ea typeface="Times New Roman"/>
                          <a:cs typeface="Times New Roman"/>
                        </a:rPr>
                        <a:t>Поездка </a:t>
                      </a:r>
                      <a:r>
                        <a:rPr lang="ru-RU" sz="1200" dirty="0">
                          <a:latin typeface="Times New Roman"/>
                          <a:ea typeface="Times New Roman"/>
                          <a:cs typeface="Times New Roman"/>
                        </a:rPr>
                        <a:t>на День пожилых людей МТЛ Арена Самара – 1 </a:t>
                      </a:r>
                      <a:r>
                        <a:rPr lang="ru-RU" sz="1200" dirty="0" smtClean="0">
                          <a:latin typeface="Times New Roman"/>
                          <a:ea typeface="Times New Roman"/>
                          <a:cs typeface="Times New Roman"/>
                        </a:rPr>
                        <a:t>поездка;</a:t>
                      </a:r>
                      <a:r>
                        <a:rPr lang="ru-RU" sz="1200" baseline="0" dirty="0" smtClean="0">
                          <a:latin typeface="Times New Roman"/>
                          <a:ea typeface="Times New Roman"/>
                          <a:cs typeface="Times New Roman"/>
                        </a:rPr>
                        <a:t> </a:t>
                      </a:r>
                      <a:r>
                        <a:rPr lang="ru-RU" sz="1200" dirty="0" smtClean="0">
                          <a:latin typeface="Times New Roman"/>
                          <a:ea typeface="Times New Roman"/>
                          <a:cs typeface="Times New Roman"/>
                        </a:rPr>
                        <a:t>Поездка </a:t>
                      </a:r>
                      <a:r>
                        <a:rPr lang="ru-RU" sz="1200" dirty="0">
                          <a:latin typeface="Times New Roman"/>
                          <a:ea typeface="Times New Roman"/>
                          <a:cs typeface="Times New Roman"/>
                        </a:rPr>
                        <a:t>в театр Совет ветеранов – 1</a:t>
                      </a:r>
                      <a:endParaRPr lang="ru-RU" sz="1100" dirty="0">
                        <a:latin typeface="Calibri"/>
                        <a:ea typeface="Times New Roman"/>
                        <a:cs typeface="Times New Roman"/>
                      </a:endParaRPr>
                    </a:p>
                  </a:txBody>
                  <a:tcPr marL="114300" marR="114300" marT="0" marB="0"/>
                </a:tc>
              </a:tr>
              <a:tr h="1755456">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baseline="0" dirty="0" smtClean="0">
                          <a:latin typeface="Arial" pitchFamily="34" charset="0"/>
                          <a:cs typeface="Arial" pitchFamily="34" charset="0"/>
                        </a:rPr>
                        <a:t>5. Количество проведенных мероприятий по привлечению пожилых людей с активной жизненной позицией к воспитанию подрастающего поколения (встречи со старшеклассниками, направленные на патриотическое воспитание молодежи, сохранение семейных, культурных и исторических ценностей, пропаганду здорового образа жизни)</a:t>
                      </a:r>
                    </a:p>
                  </a:txBody>
                  <a:tcPr/>
                </a:tc>
                <a:tc>
                  <a:txBody>
                    <a:bodyPr/>
                    <a:lstStyle/>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не менее 4</a:t>
                      </a:r>
                    </a:p>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53</a:t>
                      </a:r>
                      <a:endParaRPr lang="ru-RU" sz="1100" dirty="0" smtClean="0">
                        <a:latin typeface="Times New Roman"/>
                        <a:ea typeface="Times New Roman"/>
                        <a:cs typeface="Times New Roman"/>
                      </a:endParaRPr>
                    </a:p>
                    <a:p>
                      <a:pPr algn="l">
                        <a:lnSpc>
                          <a:spcPct val="115000"/>
                        </a:lnSpc>
                        <a:spcAft>
                          <a:spcPts val="0"/>
                        </a:spcAft>
                      </a:pPr>
                      <a:r>
                        <a:rPr lang="ru-RU" sz="1100" dirty="0" smtClean="0">
                          <a:latin typeface="Times New Roman"/>
                          <a:ea typeface="Times New Roman"/>
                        </a:rPr>
                        <a:t>Мероприятия </a:t>
                      </a:r>
                      <a:r>
                        <a:rPr lang="ru-RU" sz="1100" dirty="0">
                          <a:latin typeface="Times New Roman"/>
                          <a:ea typeface="Times New Roman"/>
                        </a:rPr>
                        <a:t>проводились в общеобразовательных учебных заведениях в рамках «Уроков мужества» </a:t>
                      </a:r>
                      <a:r>
                        <a:rPr lang="ru-RU" sz="1100" dirty="0" smtClean="0">
                          <a:latin typeface="Times New Roman"/>
                          <a:ea typeface="Times New Roman"/>
                        </a:rPr>
                        <a:t>,</a:t>
                      </a:r>
                      <a:r>
                        <a:rPr lang="ru-RU" sz="1100" baseline="0" dirty="0" smtClean="0">
                          <a:latin typeface="Times New Roman"/>
                          <a:ea typeface="Times New Roman"/>
                        </a:rPr>
                        <a:t> «Уроков добра» и др. </a:t>
                      </a:r>
                      <a:r>
                        <a:rPr lang="ru-RU" sz="1000" b="0" i="0" u="none" strike="noStrike" cap="none" spc="0" baseline="0" dirty="0" smtClean="0">
                          <a:ln>
                            <a:noFill/>
                          </a:ln>
                          <a:solidFill>
                            <a:schemeClr val="tx1"/>
                          </a:solidFill>
                          <a:uFillTx/>
                          <a:latin typeface="+mn-lt"/>
                          <a:ea typeface="+mn-ea"/>
                          <a:cs typeface="+mn-cs"/>
                          <a:sym typeface="Arial"/>
                        </a:rPr>
                        <a:t>Мероприятия проводились МБУ «Центр соц.проектов и молодежных инициатив», МБУ ДОЛ «Солнечный берег», Ветеранскими общественными организациями. </a:t>
                      </a:r>
                      <a:endParaRPr lang="ru-RU" sz="1100" dirty="0">
                        <a:latin typeface="Calibri"/>
                        <a:ea typeface="Times New Roman"/>
                      </a:endParaRPr>
                    </a:p>
                  </a:txBody>
                  <a:tcPr marL="114300" marR="114300" marT="0" marB="0"/>
                </a:tc>
              </a:tr>
            </a:tbl>
          </a:graphicData>
        </a:graphic>
      </p:graphicFrame>
    </p:spTree>
    <p:extLst>
      <p:ext uri="{BB962C8B-B14F-4D97-AF65-F5344CB8AC3E}">
        <p14:creationId xmlns:p14="http://schemas.microsoft.com/office/powerpoint/2010/main" val="365311112"/>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sldNum" sz="quarter" idx="2"/>
          </p:nvPr>
        </p:nvSpPr>
        <p:spPr>
          <a:xfrm>
            <a:off x="8172399" y="6652002"/>
            <a:ext cx="174772" cy="226986"/>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9</a:t>
            </a:fld>
            <a:endParaRPr/>
          </a:p>
        </p:txBody>
      </p:sp>
      <p:sp>
        <p:nvSpPr>
          <p:cNvPr id="432" name="Shape 432"/>
          <p:cNvSpPr>
            <a:spLocks noGrp="1"/>
          </p:cNvSpPr>
          <p:nvPr>
            <p:ph type="title"/>
          </p:nvPr>
        </p:nvSpPr>
        <p:spPr>
          <a:xfrm>
            <a:off x="251520" y="20083"/>
            <a:ext cx="8388423" cy="764705"/>
          </a:xfrm>
          <a:prstGeom prst="rect">
            <a:avLst/>
          </a:prstGeom>
        </p:spPr>
        <p:txBody>
          <a:bodyPr/>
          <a:lstStyle/>
          <a:p>
            <a:r>
              <a:rPr dirty="0"/>
              <a:t> </a:t>
            </a:r>
          </a:p>
        </p:txBody>
      </p:sp>
      <p:sp>
        <p:nvSpPr>
          <p:cNvPr id="434" name="Shape 434"/>
          <p:cNvSpPr/>
          <p:nvPr/>
        </p:nvSpPr>
        <p:spPr>
          <a:xfrm>
            <a:off x="1168146" y="908720"/>
            <a:ext cx="92396"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endParaRPr dirty="0"/>
          </a:p>
        </p:txBody>
      </p:sp>
      <p:sp>
        <p:nvSpPr>
          <p:cNvPr id="7" name="Shape 435"/>
          <p:cNvSpPr/>
          <p:nvPr/>
        </p:nvSpPr>
        <p:spPr>
          <a:xfrm>
            <a:off x="683568" y="57256"/>
            <a:ext cx="8352928"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2000" b="1">
                <a:solidFill>
                  <a:srgbClr val="FFFFFF"/>
                </a:solidFill>
              </a:defRPr>
            </a:lvl1pPr>
          </a:lstStyle>
          <a:p>
            <a:r>
              <a:rPr lang="ru-RU" sz="1600" dirty="0"/>
              <a:t>Национальный проект </a:t>
            </a:r>
            <a:r>
              <a:rPr lang="ru-RU" sz="1600" dirty="0" smtClean="0"/>
              <a:t>«Демография»</a:t>
            </a:r>
          </a:p>
          <a:p>
            <a:r>
              <a:rPr lang="ru-RU" sz="1600" dirty="0" smtClean="0"/>
              <a:t>муниципальный район Безенчукский</a:t>
            </a:r>
            <a:endParaRPr lang="ru-RU" sz="1600" dirty="0"/>
          </a:p>
        </p:txBody>
      </p:sp>
      <p:sp>
        <p:nvSpPr>
          <p:cNvPr id="11" name="Rectangle 1"/>
          <p:cNvSpPr>
            <a:spLocks noChangeArrowheads="1"/>
          </p:cNvSpPr>
          <p:nvPr/>
        </p:nvSpPr>
        <p:spPr bwMode="auto">
          <a:xfrm rot="10800000" flipV="1">
            <a:off x="0" y="773795"/>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П О К А З А Т Е Л И</a:t>
            </a:r>
          </a:p>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регионального проекта федерального проекта «Разработка и реализация программ системной</a:t>
            </a:r>
          </a:p>
          <a:p>
            <a:pPr lvl="0" algn="ctr" fontAlgn="base" hangingPunct="1">
              <a:spcBef>
                <a:spcPct val="0"/>
              </a:spcBef>
              <a:spcAft>
                <a:spcPct val="0"/>
              </a:spcAft>
            </a:pPr>
            <a:r>
              <a:rPr lang="ru-RU" sz="1400" b="1" dirty="0" smtClean="0">
                <a:solidFill>
                  <a:schemeClr val="tx1"/>
                </a:solidFill>
                <a:latin typeface="Calibri" pitchFamily="34" charset="0"/>
                <a:ea typeface="Calibri" pitchFamily="34" charset="0"/>
                <a:cs typeface="Times New Roman" pitchFamily="18" charset="0"/>
              </a:rPr>
              <a:t>поддержки и повышения качества жизни граждан старшего поколения «Старшее поколение»</a:t>
            </a:r>
          </a:p>
          <a:p>
            <a:pPr lvl="0" algn="ctr" fontAlgn="base" hangingPunct="1">
              <a:spcBef>
                <a:spcPct val="0"/>
              </a:spcBef>
              <a:spcAft>
                <a:spcPct val="0"/>
              </a:spcAft>
            </a:pPr>
            <a:r>
              <a:rPr lang="ru-RU" sz="1400" b="1" dirty="0" smtClean="0"/>
              <a:t> </a:t>
            </a:r>
            <a:r>
              <a:rPr lang="ru-RU" sz="1200" b="1" dirty="0" smtClean="0"/>
              <a:t>Создание условий для активного долголетия и ведения здорового образа жизни пожилыми людьми</a:t>
            </a:r>
            <a:endParaRPr kumimoji="0" lang="ru-RU"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666172340"/>
              </p:ext>
            </p:extLst>
          </p:nvPr>
        </p:nvGraphicFramePr>
        <p:xfrm>
          <a:off x="500034" y="1920355"/>
          <a:ext cx="8358246" cy="3947160"/>
        </p:xfrm>
        <a:graphic>
          <a:graphicData uri="http://schemas.openxmlformats.org/drawingml/2006/table">
            <a:tbl>
              <a:tblPr firstRow="1" bandRow="1">
                <a:tableStyleId>{5940675A-B579-460E-94D1-54222C63F5DA}</a:tableStyleId>
              </a:tblPr>
              <a:tblGrid>
                <a:gridCol w="4000528"/>
                <a:gridCol w="4357718"/>
              </a:tblGrid>
              <a:tr h="666288">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endParaRPr lang="ru-RU" sz="1000" b="1" dirty="0" smtClean="0">
                        <a:latin typeface="Arial" panose="020B0604020202020204" pitchFamily="34" charset="0"/>
                        <a:cs typeface="Arial" panose="020B0604020202020204"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ru-RU" sz="1000" b="1" dirty="0" smtClean="0">
                          <a:latin typeface="Arial" panose="020B0604020202020204" pitchFamily="34" charset="0"/>
                          <a:cs typeface="Arial" panose="020B0604020202020204" pitchFamily="34" charset="0"/>
                        </a:rPr>
                        <a:t>Показатель</a:t>
                      </a:r>
                    </a:p>
                    <a:p>
                      <a:pPr algn="ctr"/>
                      <a:endParaRPr lang="ru-RU" sz="1000" b="1" dirty="0">
                        <a:latin typeface="Arial" panose="020B0604020202020204" pitchFamily="34" charset="0"/>
                        <a:cs typeface="Arial" panose="020B0604020202020204" pitchFamily="34" charset="0"/>
                      </a:endParaRPr>
                    </a:p>
                  </a:txBody>
                  <a:tcPr/>
                </a:tc>
                <a:tc>
                  <a:txBody>
                    <a:bodyPr/>
                    <a:lstStyle/>
                    <a:p>
                      <a:pPr algn="ctr"/>
                      <a:r>
                        <a:rPr lang="ru-RU" sz="1000" b="1" dirty="0" smtClean="0">
                          <a:latin typeface="Arial" panose="020B0604020202020204" pitchFamily="34" charset="0"/>
                          <a:cs typeface="Arial" panose="020B0604020202020204" pitchFamily="34" charset="0"/>
                        </a:rPr>
                        <a:t>Информация о</a:t>
                      </a:r>
                    </a:p>
                    <a:p>
                      <a:pPr algn="ctr"/>
                      <a:r>
                        <a:rPr lang="ru-RU" sz="1000" b="1" dirty="0" smtClean="0">
                          <a:latin typeface="Arial" panose="020B0604020202020204" pitchFamily="34" charset="0"/>
                          <a:cs typeface="Arial" panose="020B0604020202020204" pitchFamily="34" charset="0"/>
                        </a:rPr>
                        <a:t> достижении показателя</a:t>
                      </a:r>
                      <a:endParaRPr lang="ru-RU" sz="1000" b="1" dirty="0">
                        <a:latin typeface="Arial" panose="020B0604020202020204" pitchFamily="34" charset="0"/>
                        <a:cs typeface="Arial" panose="020B0604020202020204" pitchFamily="34" charset="0"/>
                      </a:endParaRPr>
                    </a:p>
                  </a:txBody>
                  <a:tcPr/>
                </a:tc>
              </a:tr>
              <a:tr h="641061">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baseline="0" dirty="0" smtClean="0">
                          <a:latin typeface="Arial" pitchFamily="34" charset="0"/>
                          <a:cs typeface="Arial" pitchFamily="34" charset="0"/>
                        </a:rPr>
                        <a:t>6. Наличие библиотечного обслуживания лиц пожилого возраста на дому (0 – нет, 1 – есть)</a:t>
                      </a:r>
                    </a:p>
                  </a:txBody>
                  <a:tcPr/>
                </a:tc>
                <a:tc>
                  <a:txBody>
                    <a:bodyPr/>
                    <a:lstStyle/>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1</a:t>
                      </a:r>
                    </a:p>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1</a:t>
                      </a:r>
                      <a:endParaRPr lang="ru-RU" sz="1100" dirty="0" smtClean="0">
                        <a:latin typeface="Times New Roman"/>
                        <a:ea typeface="Times New Roman"/>
                        <a:cs typeface="Times New Roman"/>
                      </a:endParaRPr>
                    </a:p>
                    <a:p>
                      <a:pPr algn="l">
                        <a:lnSpc>
                          <a:spcPct val="115000"/>
                        </a:lnSpc>
                        <a:spcAft>
                          <a:spcPts val="0"/>
                        </a:spcAft>
                      </a:pPr>
                      <a:r>
                        <a:rPr lang="ru-RU" sz="1000" b="0" i="0" u="none" strike="noStrike" cap="none" spc="0" baseline="0" dirty="0" smtClean="0">
                          <a:ln>
                            <a:noFill/>
                          </a:ln>
                          <a:solidFill>
                            <a:schemeClr val="tx1"/>
                          </a:solidFill>
                          <a:uFillTx/>
                          <a:latin typeface="+mn-lt"/>
                          <a:ea typeface="+mn-ea"/>
                          <a:cs typeface="+mn-cs"/>
                          <a:sym typeface="Arial"/>
                        </a:rPr>
                        <a:t>Количество библиотек  в  м.р. Безенчукский – 24 библиотек в 12 сельских и городских поселениях района.</a:t>
                      </a:r>
                      <a:endParaRPr lang="ru-RU" sz="1100" dirty="0">
                        <a:latin typeface="Calibri"/>
                        <a:ea typeface="Times New Roman"/>
                      </a:endParaRPr>
                    </a:p>
                  </a:txBody>
                  <a:tcPr marL="114300" marR="114300" marT="0" marB="0"/>
                </a:tc>
              </a:tr>
              <a:tr h="811133">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baseline="0" dirty="0" smtClean="0">
                          <a:latin typeface="Arial" pitchFamily="34" charset="0"/>
                          <a:cs typeface="Arial" pitchFamily="34" charset="0"/>
                        </a:rPr>
                        <a:t>7. Доля граждан пожилого возраста, удовлетворенных качеством районных (городских) спортивных мероприятий в отчетном году, в общем количестве опрошенных граждан пожилого возраста, принявших участие в районных (городских) спортивных мероприятиях</a:t>
                      </a:r>
                    </a:p>
                  </a:txBody>
                  <a:tcPr/>
                </a:tc>
                <a:tc>
                  <a:txBody>
                    <a:bodyPr/>
                    <a:lstStyle/>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не менее 40%</a:t>
                      </a:r>
                    </a:p>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94,6%</a:t>
                      </a:r>
                    </a:p>
                    <a:p>
                      <a:endParaRPr lang="ru-RU" sz="1100" dirty="0" smtClean="0">
                        <a:latin typeface="Times New Roman"/>
                        <a:ea typeface="Times New Roman"/>
                        <a:cs typeface="Times New Roman"/>
                      </a:endParaRPr>
                    </a:p>
                  </a:txBody>
                  <a:tcPr marL="114300" marR="114300" marT="0" marB="0"/>
                </a:tc>
              </a:tr>
              <a:tr h="840001">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baseline="0" dirty="0" smtClean="0">
                          <a:latin typeface="Arial" pitchFamily="34" charset="0"/>
                          <a:cs typeface="Arial" pitchFamily="34" charset="0"/>
                        </a:rPr>
                        <a:t>8. Доля граждан пожилого возраста, удовлетворенных качеством районных (городских) социокультурных мероприятий в отчетном году, в общем количестве опрошенных граждан пожилого возраста, принявших участие в районных (городских) социокультурных мероприятиях.</a:t>
                      </a:r>
                    </a:p>
                  </a:txBody>
                  <a:tcPr/>
                </a:tc>
                <a:tc>
                  <a:txBody>
                    <a:bodyPr/>
                    <a:lstStyle/>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не менее 40%</a:t>
                      </a:r>
                    </a:p>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96,4%</a:t>
                      </a:r>
                      <a:endParaRPr lang="ru-RU" sz="1100" dirty="0" smtClean="0">
                        <a:latin typeface="Times New Roman"/>
                        <a:ea typeface="Times New Roman"/>
                        <a:cs typeface="Times New Roman"/>
                      </a:endParaRPr>
                    </a:p>
                  </a:txBody>
                  <a:tcPr marL="114300" marR="114300" marT="0" marB="0"/>
                </a:tc>
              </a:tr>
              <a:tr h="163955">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000" b="0" baseline="0" dirty="0" smtClean="0">
                          <a:latin typeface="Arial" pitchFamily="34" charset="0"/>
                          <a:cs typeface="Arial" pitchFamily="34" charset="0"/>
                        </a:rPr>
                        <a:t>9. Доля граждан пожилого возраста, удовлетворенных услугой «Социальный туризм» в отчетном году, в общем количестве опрошенных граждан пожилого возраста, в общем количестве опрошенных граждан пожилого возраста, получивших данную услугу</a:t>
                      </a:r>
                    </a:p>
                  </a:txBody>
                  <a:tcPr/>
                </a:tc>
                <a:tc>
                  <a:txBody>
                    <a:bodyPr/>
                    <a:lstStyle/>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Целевой показатель:  не менее 40%</a:t>
                      </a:r>
                    </a:p>
                    <a:p>
                      <a:r>
                        <a:rPr lang="ru-RU" sz="1100" b="1" i="0" u="none" strike="noStrike" cap="none" spc="0" baseline="0" dirty="0" smtClean="0">
                          <a:ln>
                            <a:noFill/>
                          </a:ln>
                          <a:solidFill>
                            <a:schemeClr val="tx1"/>
                          </a:solidFill>
                          <a:uFillTx/>
                          <a:latin typeface="Arial" pitchFamily="34" charset="0"/>
                          <a:ea typeface="+mn-ea"/>
                          <a:cs typeface="Arial" pitchFamily="34" charset="0"/>
                          <a:sym typeface="Arial"/>
                        </a:rPr>
                        <a:t>Показатель на отчетный период: 100% </a:t>
                      </a:r>
                    </a:p>
                  </a:txBody>
                  <a:tcPr marL="114300" marR="114300" marT="0" marB="0"/>
                </a:tc>
              </a:tr>
            </a:tbl>
          </a:graphicData>
        </a:graphic>
      </p:graphicFrame>
    </p:spTree>
    <p:extLst>
      <p:ext uri="{BB962C8B-B14F-4D97-AF65-F5344CB8AC3E}">
        <p14:creationId xmlns:p14="http://schemas.microsoft.com/office/powerpoint/2010/main" val="36531111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_ШАБЛОН_МЭР_СО - копия">
  <a:themeElements>
    <a:clrScheme name="_ШАБЛОН_МЭР_СО - копия">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_ШАБЛОН_МЭР_СО - копия">
      <a:majorFont>
        <a:latin typeface="Calibri"/>
        <a:ea typeface="Calibri"/>
        <a:cs typeface="Calibri"/>
      </a:majorFont>
      <a:minorFont>
        <a:latin typeface="Helvetica"/>
        <a:ea typeface="Helvetica"/>
        <a:cs typeface="Helvetica"/>
      </a:minorFont>
    </a:fontScheme>
    <a:fmtScheme name="_ШАБЛОН_МЭР_СО - копи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_ШАБЛОН_МЭР_СО - копия">
  <a:themeElements>
    <a:clrScheme name="_ШАБЛОН_МЭР_СО - копия">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_ШАБЛОН_МЭР_СО - копия">
      <a:majorFont>
        <a:latin typeface="Calibri"/>
        <a:ea typeface="Calibri"/>
        <a:cs typeface="Calibri"/>
      </a:majorFont>
      <a:minorFont>
        <a:latin typeface="Helvetica"/>
        <a:ea typeface="Helvetica"/>
        <a:cs typeface="Helvetica"/>
      </a:minorFont>
    </a:fontScheme>
    <a:fmtScheme name="_ШАБЛОН_МЭР_СО - копи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2938</TotalTime>
  <Words>7918</Words>
  <Application>Microsoft Office PowerPoint</Application>
  <PresentationFormat>Экран (4:3)</PresentationFormat>
  <Paragraphs>1026</Paragraphs>
  <Slides>32</Slides>
  <Notes>20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_ШАБЛОН_МЭР_СО - копия</vt:lpstr>
      <vt:lpstr>ИНФОРМАЦИЯ О РЕАЛИЗАЦИИ НАЦИОНАЛЬНЫХ ПРОЕКТОВ НА ТЕРРИТОРИИ МУНИЦИПАЛЬНОГО РАЙОНА БЕЗЕНЧУКСКИЙ</vt:lpstr>
      <vt:lpstr> </vt:lpstr>
      <vt:lpstr> </vt:lpstr>
      <vt:lpstr> </vt:lpstr>
      <vt:lpstr> </vt:lpstr>
      <vt:lpstr> </vt:lpstr>
      <vt:lpstr> </vt:lpstr>
      <vt:lpstr> </vt:lpstr>
      <vt:lpstr> </vt:lpstr>
      <vt:lpstr> </vt:lpstr>
      <vt:lpstr> </vt:lpstr>
      <vt:lpstr> </vt:lpstr>
      <vt:lpstr> </vt:lpstr>
      <vt:lpstr> </vt:lpstr>
      <vt:lpstr> </vt:lpstr>
      <vt:lpstr>Презентация PowerPoint</vt:lpstr>
      <vt:lpstr>Презентация PowerPoint</vt:lpstr>
      <vt:lpstr>Презентация PowerPoint</vt:lpstr>
      <vt:lpstr>Презентация PowerPoint</vt:lpstr>
      <vt:lpstr>НАЦИОНАЛЬНЫЙ ПРОЕКТ «ЗДРАВООХРАНЕНИЕ» муниципальный район Безенчукский </vt:lpstr>
      <vt:lpstr> </vt:lpstr>
      <vt:lpstr>Презентация PowerPoint</vt:lpstr>
      <vt:lpstr>НАЦИОНАЛЬНЫЙ ПРОЕКТ «ОБРАЗОВАНИЕ» муниципальный район Безенчукский  </vt:lpstr>
      <vt:lpstr>НАЦИОНАЛЬНЫЙ ПРОЕКТ «Культура» муниципальный район Безенчукский  состав:</vt:lpstr>
      <vt:lpstr>НАЦИОНАЛЬНЫЙ ПРОЕКТ «Культура» муниципальный район Безенчукский  состав:</vt:lpstr>
      <vt:lpstr> НАЦИОНАЛЬНЫЙ ПРОЕКТ  «ПРОИЗВОДИТЕЛЬНОСТЬ ТРУДА И ПОДДЕРЖКА ЗАНЯТОСТИ»  муниципальный район Безенчукский  </vt:lpstr>
      <vt:lpstr>НАЦИОНАЛЬНЫЙ ПРОЕКТ «МАЛОЕ И СРЕДНЕЕ ПРЕДПРИНИМАТЕЛЬСТВО  И ПОДДЕРЖКА ИНДИВИДУАЛЬНОЙ ПРЕДПРИНИМАТЕЛЬСКОЙ ИНИЦИАТИВЫ муниципальный район Безенчукский</vt:lpstr>
      <vt:lpstr>БЕЗОПАСНЫЕ И КАЧЕСТВЕННЫЕ АВТОМОБИЛЬНЫЕ ДОРОГИ муниципальный район Безенчукский</vt:lpstr>
      <vt:lpstr>НАЦИОНАЛЬНЫЙ ПРОЕКТ «ЖИЛЬЕ И ГОРОДСКАЯ СРЕДА» </vt:lpstr>
      <vt:lpstr>ЖИЛЬЕ И ГОРОДСКАЯ СРЕДА муниципальный район Безенчукский  </vt:lpstr>
      <vt:lpstr>НАЦИОНАЛЬНЫЙ ПРОЕКТ «ЭКОЛОГИЯ» муниципальный район Безенчукский  </vt:lpstr>
      <vt:lpstr>НАЦИОНАЛЬНЫЙ ПРОЕКТ «ЭКОЛОГИЯ»  муниципальный район Безенчукский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НАЦИОНАЛЬНЫЙ ПРОЕКТ «Наименование»</dc:title>
  <dc:creator>Шайхова Л.Р.</dc:creator>
  <cp:lastModifiedBy>admin</cp:lastModifiedBy>
  <cp:revision>203</cp:revision>
  <cp:lastPrinted>2019-10-17T11:06:29Z</cp:lastPrinted>
  <dcterms:modified xsi:type="dcterms:W3CDTF">2020-02-05T03:47:28Z</dcterms:modified>
</cp:coreProperties>
</file>